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72"/>
  </p:notesMasterIdLst>
  <p:sldIdLst>
    <p:sldId id="256" r:id="rId5"/>
    <p:sldId id="295" r:id="rId6"/>
    <p:sldId id="259" r:id="rId7"/>
    <p:sldId id="313" r:id="rId8"/>
    <p:sldId id="418" r:id="rId9"/>
    <p:sldId id="260" r:id="rId10"/>
    <p:sldId id="419" r:id="rId11"/>
    <p:sldId id="314" r:id="rId12"/>
    <p:sldId id="420" r:id="rId13"/>
    <p:sldId id="297" r:id="rId14"/>
    <p:sldId id="316" r:id="rId15"/>
    <p:sldId id="315" r:id="rId16"/>
    <p:sldId id="317" r:id="rId17"/>
    <p:sldId id="440" r:id="rId18"/>
    <p:sldId id="320" r:id="rId19"/>
    <p:sldId id="422" r:id="rId20"/>
    <p:sldId id="423" r:id="rId21"/>
    <p:sldId id="424" r:id="rId22"/>
    <p:sldId id="425" r:id="rId23"/>
    <p:sldId id="428" r:id="rId24"/>
    <p:sldId id="426" r:id="rId25"/>
    <p:sldId id="427" r:id="rId26"/>
    <p:sldId id="429" r:id="rId27"/>
    <p:sldId id="432" r:id="rId28"/>
    <p:sldId id="430" r:id="rId29"/>
    <p:sldId id="431" r:id="rId30"/>
    <p:sldId id="433" r:id="rId31"/>
    <p:sldId id="434" r:id="rId32"/>
    <p:sldId id="435" r:id="rId33"/>
    <p:sldId id="436" r:id="rId34"/>
    <p:sldId id="438" r:id="rId35"/>
    <p:sldId id="439" r:id="rId36"/>
    <p:sldId id="437" r:id="rId37"/>
    <p:sldId id="441" r:id="rId38"/>
    <p:sldId id="445" r:id="rId39"/>
    <p:sldId id="446" r:id="rId40"/>
    <p:sldId id="448" r:id="rId41"/>
    <p:sldId id="449" r:id="rId42"/>
    <p:sldId id="450" r:id="rId43"/>
    <p:sldId id="452" r:id="rId44"/>
    <p:sldId id="453" r:id="rId45"/>
    <p:sldId id="454" r:id="rId46"/>
    <p:sldId id="456" r:id="rId47"/>
    <p:sldId id="455" r:id="rId48"/>
    <p:sldId id="457" r:id="rId49"/>
    <p:sldId id="458" r:id="rId50"/>
    <p:sldId id="459" r:id="rId51"/>
    <p:sldId id="460" r:id="rId52"/>
    <p:sldId id="461" r:id="rId53"/>
    <p:sldId id="462" r:id="rId54"/>
    <p:sldId id="463" r:id="rId55"/>
    <p:sldId id="464" r:id="rId56"/>
    <p:sldId id="465" r:id="rId57"/>
    <p:sldId id="466" r:id="rId58"/>
    <p:sldId id="467" r:id="rId59"/>
    <p:sldId id="468" r:id="rId60"/>
    <p:sldId id="442" r:id="rId61"/>
    <p:sldId id="348" r:id="rId62"/>
    <p:sldId id="469" r:id="rId63"/>
    <p:sldId id="470" r:id="rId64"/>
    <p:sldId id="471" r:id="rId65"/>
    <p:sldId id="472" r:id="rId66"/>
    <p:sldId id="473" r:id="rId67"/>
    <p:sldId id="478" r:id="rId68"/>
    <p:sldId id="480" r:id="rId69"/>
    <p:sldId id="512" r:id="rId70"/>
    <p:sldId id="264" r:id="rId71"/>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4660"/>
  </p:normalViewPr>
  <p:slideViewPr>
    <p:cSldViewPr snapToGrid="0">
      <p:cViewPr varScale="1">
        <p:scale>
          <a:sx n="59" d="100"/>
          <a:sy n="59" d="100"/>
        </p:scale>
        <p:origin x="836"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79" Type="http://schemas.openxmlformats.org/officeDocument/2006/relationships/customXml" Target="../customXml/item3.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customXml" Target="../customXml/item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78" Type="http://schemas.openxmlformats.org/officeDocument/2006/relationships/customXml" Target="../customXml/item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53219F8A-85DF-41C0-94F8-DD5296D15B22}" type="datetimeFigureOut">
              <a:rPr lang="en-US" smtClean="0"/>
              <a:t>7/21/2023</a:t>
            </a:fld>
            <a:endParaRPr lang="en-US"/>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3A2513D0-FFD1-499D-A31F-541ABE03432E}"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panose="020B0604020202020204"/>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panose="020B0604020202020204"/>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11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panose="020B060402020202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12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12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1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panose="020B0604020202020204"/>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12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13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1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13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13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13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13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13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14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14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14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14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14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14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14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14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15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15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15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27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panose="020B060402020202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27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27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27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panose="020B060402020202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28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28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28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28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28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28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2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2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29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29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29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29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29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29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29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30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30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30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30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30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30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panose="020F0502020204030204"/>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panose="020F050202020403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panose="020F0502020204030204"/>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1800" indent="-323850">
              <a:spcBef>
                <a:spcPts val="1415"/>
              </a:spcBef>
              <a:buClr>
                <a:srgbClr val="FFFFFF"/>
              </a:buClr>
              <a:buSzPct val="45000"/>
              <a:buFont typeface="Wingdings" panose="05000000000000000000" pitchFamily="2" charset="2"/>
              <a:buChar char=""/>
            </a:pPr>
            <a:r>
              <a:rPr lang="en-US" sz="2800" b="0" strike="noStrike" spc="-1">
                <a:solidFill>
                  <a:srgbClr val="000000"/>
                </a:solidFill>
                <a:latin typeface="Calibri" panose="020F0502020204030204"/>
              </a:rPr>
              <a:t>Click to edit the outline text format</a:t>
            </a:r>
          </a:p>
          <a:p>
            <a:pPr marL="864235" lvl="1" indent="-323850">
              <a:spcBef>
                <a:spcPts val="1135"/>
              </a:spcBef>
              <a:buClr>
                <a:srgbClr val="FFFFFF"/>
              </a:buClr>
              <a:buSzPct val="75000"/>
              <a:buFont typeface="Symbol" panose="05050102010706020507" charset="2"/>
              <a:buChar char=""/>
            </a:pPr>
            <a:r>
              <a:rPr lang="en-US" sz="2000" b="0" strike="noStrike" spc="-1">
                <a:solidFill>
                  <a:srgbClr val="000000"/>
                </a:solidFill>
                <a:latin typeface="Calibri" panose="020F0502020204030204"/>
              </a:rPr>
              <a:t>Second Outline Level</a:t>
            </a:r>
          </a:p>
          <a:p>
            <a:pPr marL="1296035" lvl="2" indent="-288290">
              <a:spcBef>
                <a:spcPts val="850"/>
              </a:spcBef>
              <a:buClr>
                <a:srgbClr val="FFFFFF"/>
              </a:buClr>
              <a:buSzPct val="45000"/>
              <a:buFont typeface="Wingdings" panose="05000000000000000000" pitchFamily="2" charset="2"/>
              <a:buChar char=""/>
            </a:pPr>
            <a:r>
              <a:rPr lang="en-US" sz="1800" b="0" strike="noStrike" spc="-1">
                <a:solidFill>
                  <a:srgbClr val="000000"/>
                </a:solidFill>
                <a:latin typeface="Calibri" panose="020F0502020204030204"/>
              </a:rPr>
              <a:t>Third Outline Level</a:t>
            </a:r>
          </a:p>
          <a:p>
            <a:pPr marL="1727835" lvl="3" indent="-215900">
              <a:spcBef>
                <a:spcPts val="565"/>
              </a:spcBef>
              <a:buClr>
                <a:srgbClr val="FFFFFF"/>
              </a:buClr>
              <a:buSzPct val="75000"/>
              <a:buFont typeface="Symbol" panose="05050102010706020507" charset="2"/>
              <a:buChar char=""/>
            </a:pPr>
            <a:r>
              <a:rPr lang="en-US" sz="1800" b="0" strike="noStrike" spc="-1">
                <a:solidFill>
                  <a:srgbClr val="000000"/>
                </a:solidFill>
                <a:latin typeface="Calibri" panose="020F0502020204030204"/>
              </a:rPr>
              <a:t>Fourth Outline Level</a:t>
            </a:r>
          </a:p>
          <a:p>
            <a:pPr marL="2160270" lvl="4" indent="-215900">
              <a:spcBef>
                <a:spcPts val="285"/>
              </a:spcBef>
              <a:buClr>
                <a:srgbClr val="FFFFFF"/>
              </a:buClr>
              <a:buSzPct val="45000"/>
              <a:buFont typeface="Wingdings" panose="05000000000000000000" pitchFamily="2" charset="2"/>
              <a:buChar char=""/>
            </a:pPr>
            <a:r>
              <a:rPr lang="en-US" sz="2000" b="0" strike="noStrike" spc="-1">
                <a:solidFill>
                  <a:srgbClr val="000000"/>
                </a:solidFill>
                <a:latin typeface="Calibri" panose="020F0502020204030204"/>
              </a:rPr>
              <a:t>Fifth Outline Level</a:t>
            </a:r>
          </a:p>
          <a:p>
            <a:pPr marL="2592070" lvl="5" indent="-215900">
              <a:spcBef>
                <a:spcPts val="285"/>
              </a:spcBef>
              <a:buClr>
                <a:srgbClr val="FFFFFF"/>
              </a:buClr>
              <a:buSzPct val="45000"/>
              <a:buFont typeface="Wingdings" panose="05000000000000000000" pitchFamily="2" charset="2"/>
              <a:buChar char=""/>
            </a:pPr>
            <a:r>
              <a:rPr lang="en-US" sz="2000" b="0" strike="noStrike" spc="-1">
                <a:solidFill>
                  <a:srgbClr val="000000"/>
                </a:solidFill>
                <a:latin typeface="Calibri" panose="020F0502020204030204"/>
              </a:rPr>
              <a:t>Sixth Outline Level</a:t>
            </a:r>
          </a:p>
          <a:p>
            <a:pPr marL="3023870" lvl="6" indent="-215900">
              <a:spcBef>
                <a:spcPts val="285"/>
              </a:spcBef>
              <a:buClr>
                <a:srgbClr val="FFFFFF"/>
              </a:buClr>
              <a:buSzPct val="45000"/>
              <a:buFont typeface="Wingdings" panose="05000000000000000000" pitchFamily="2" charset="2"/>
              <a:buChar char=""/>
            </a:pPr>
            <a:r>
              <a:rPr lang="en-US" sz="2000" b="0" strike="noStrike" spc="-1">
                <a:solidFill>
                  <a:srgbClr val="000000"/>
                </a:solidFill>
                <a:latin typeface="Calibri" panose="020F0502020204030204"/>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panose="020F0502020204030204"/>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US" sz="2800" b="0" strike="noStrike" spc="-1">
                <a:solidFill>
                  <a:srgbClr val="000000"/>
                </a:solidFill>
                <a:latin typeface="Calibri" panose="020F0502020204030204"/>
              </a:rPr>
              <a:t>Click to edit the outline text format</a:t>
            </a:r>
          </a:p>
          <a:p>
            <a:pPr marL="864235" lvl="1" indent="-323850">
              <a:spcBef>
                <a:spcPts val="1135"/>
              </a:spcBef>
              <a:buClr>
                <a:srgbClr val="000000"/>
              </a:buClr>
              <a:buSzPct val="75000"/>
              <a:buFont typeface="Symbol" panose="05050102010706020507" charset="2"/>
              <a:buChar char=""/>
            </a:pPr>
            <a:r>
              <a:rPr lang="en-US" sz="2000" b="0" strike="noStrike" spc="-1">
                <a:solidFill>
                  <a:srgbClr val="000000"/>
                </a:solidFill>
                <a:latin typeface="Calibri" panose="020F0502020204030204"/>
              </a:rPr>
              <a:t>Second Outline Level</a:t>
            </a:r>
          </a:p>
          <a:p>
            <a:pPr marL="1296035" lvl="2" indent="-288290">
              <a:spcBef>
                <a:spcPts val="850"/>
              </a:spcBef>
              <a:buClr>
                <a:srgbClr val="000000"/>
              </a:buClr>
              <a:buSzPct val="45000"/>
              <a:buFont typeface="Wingdings" panose="05000000000000000000" pitchFamily="2" charset="2"/>
              <a:buChar char=""/>
            </a:pPr>
            <a:r>
              <a:rPr lang="en-US" sz="1800" b="0" strike="noStrike" spc="-1">
                <a:solidFill>
                  <a:srgbClr val="000000"/>
                </a:solidFill>
                <a:latin typeface="Calibri" panose="020F0502020204030204"/>
              </a:rPr>
              <a:t>Third Outline Level</a:t>
            </a:r>
          </a:p>
          <a:p>
            <a:pPr marL="1727835" lvl="3" indent="-215900">
              <a:spcBef>
                <a:spcPts val="565"/>
              </a:spcBef>
              <a:buClr>
                <a:srgbClr val="000000"/>
              </a:buClr>
              <a:buSzPct val="75000"/>
              <a:buFont typeface="Symbol" panose="05050102010706020507" charset="2"/>
              <a:buChar char=""/>
            </a:pPr>
            <a:r>
              <a:rPr lang="en-US" sz="1800" b="0" strike="noStrike" spc="-1">
                <a:solidFill>
                  <a:srgbClr val="000000"/>
                </a:solidFill>
                <a:latin typeface="Calibri" panose="020F0502020204030204"/>
              </a:rPr>
              <a:t>Fourth Outline Level</a:t>
            </a:r>
          </a:p>
          <a:p>
            <a:pPr marL="2160270" lvl="4"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libri" panose="020F0502020204030204"/>
              </a:rPr>
              <a:t>Fifth Outline Level</a:t>
            </a:r>
          </a:p>
          <a:p>
            <a:pPr marL="2592070" lvl="5"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libri" panose="020F0502020204030204"/>
              </a:rPr>
              <a:t>Sixth Outline Level</a:t>
            </a:r>
          </a:p>
          <a:p>
            <a:pPr marL="3023870" lvl="6"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libri" panose="020F0502020204030204"/>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14" name="PlaceHolder 1"/>
          <p:cNvSpPr>
            <a:spLocks noGrp="1"/>
          </p:cNvSpPr>
          <p:nvPr>
            <p:ph type="body"/>
          </p:nvPr>
        </p:nvSpPr>
        <p:spPr>
          <a:xfrm>
            <a:off x="330120" y="1406880"/>
            <a:ext cx="5765400" cy="4655520"/>
          </a:xfrm>
          <a:prstGeom prst="rect">
            <a:avLst/>
          </a:prstGeom>
        </p:spPr>
        <p:txBody>
          <a:bodyPr lIns="90000" tIns="45000" rIns="90000" bIns="45000">
            <a:noAutofit/>
          </a:bodyPr>
          <a:lstStyle/>
          <a:p>
            <a:pPr>
              <a:lnSpc>
                <a:spcPct val="100000"/>
              </a:lnSpc>
            </a:pPr>
            <a:r>
              <a:rPr lang="en-US" sz="1800" b="0" strike="noStrike" spc="-1">
                <a:solidFill>
                  <a:srgbClr val="000000"/>
                </a:solidFill>
                <a:latin typeface="Lato"/>
                <a:ea typeface="Lato"/>
              </a:rPr>
              <a:t>Chart</a:t>
            </a:r>
            <a:endParaRPr lang="en-US" sz="1800" b="0" strike="noStrike" spc="-1">
              <a:solidFill>
                <a:srgbClr val="000000"/>
              </a:solidFill>
              <a:latin typeface="Calibri" panose="020F0502020204030204"/>
            </a:endParaRPr>
          </a:p>
        </p:txBody>
      </p:sp>
      <p:sp>
        <p:nvSpPr>
          <p:cNvPr id="115" name="PlaceHolder 2"/>
          <p:cNvSpPr>
            <a:spLocks noGrp="1"/>
          </p:cNvSpPr>
          <p:nvPr>
            <p:ph type="body"/>
          </p:nvPr>
        </p:nvSpPr>
        <p:spPr>
          <a:xfrm>
            <a:off x="6238800" y="1414440"/>
            <a:ext cx="5444640" cy="4655880"/>
          </a:xfrm>
          <a:prstGeom prst="rect">
            <a:avLst/>
          </a:prstGeom>
        </p:spPr>
        <p:txBody>
          <a:bodyPr lIns="90000" tIns="45000" rIns="90000" bIns="45000">
            <a:noAutofit/>
          </a:bodyPr>
          <a:lstStyle/>
          <a:p>
            <a:pPr>
              <a:lnSpc>
                <a:spcPct val="100000"/>
              </a:lnSpc>
            </a:pPr>
            <a:r>
              <a:rPr lang="en-US" sz="1800" b="0" strike="noStrike" spc="-1">
                <a:solidFill>
                  <a:srgbClr val="000000"/>
                </a:solidFill>
                <a:latin typeface="Lato"/>
                <a:ea typeface="Lato"/>
              </a:rPr>
              <a:t>Picture</a:t>
            </a:r>
            <a:endParaRPr lang="en-US" sz="1800" b="0" strike="noStrike" spc="-1">
              <a:solidFill>
                <a:srgbClr val="000000"/>
              </a:solidFill>
              <a:latin typeface="Calibri" panose="020F0502020204030204"/>
            </a:endParaRPr>
          </a:p>
        </p:txBody>
      </p:sp>
      <p:sp>
        <p:nvSpPr>
          <p:cNvPr id="116" name="PlaceHolder 3"/>
          <p:cNvSpPr>
            <a:spLocks noGrp="1"/>
          </p:cNvSpPr>
          <p:nvPr>
            <p:ph type="title"/>
          </p:nvPr>
        </p:nvSpPr>
        <p:spPr>
          <a:xfrm>
            <a:off x="338760" y="112680"/>
            <a:ext cx="11514240" cy="435600"/>
          </a:xfrm>
          <a:prstGeom prst="rect">
            <a:avLst/>
          </a:prstGeom>
        </p:spPr>
        <p:txBody>
          <a:bodyPr lIns="90000" tIns="45000" rIns="90000" bIns="45000">
            <a:noAutofit/>
          </a:bodyPr>
          <a:lstStyle/>
          <a:p>
            <a:pPr>
              <a:lnSpc>
                <a:spcPct val="90000"/>
              </a:lnSpc>
            </a:pPr>
            <a:r>
              <a:rPr lang="en-US" sz="2800" b="1" strike="noStrike" spc="-1">
                <a:solidFill>
                  <a:srgbClr val="FFFFFF"/>
                </a:solidFill>
                <a:latin typeface="Lato"/>
                <a:ea typeface="Lato"/>
              </a:rPr>
              <a:t>Title 2:……………………………………..</a:t>
            </a:r>
            <a:endParaRPr lang="en-US" sz="2800" b="0" strike="noStrike" spc="-1">
              <a:solidFill>
                <a:srgbClr val="000000"/>
              </a:solidFill>
              <a:latin typeface="Calibri" panose="020F0502020204030204"/>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panose="020F0502020204030204"/>
              </a:rPr>
              <a:t>Click to edit the title text format</a:t>
            </a:r>
          </a:p>
        </p:txBody>
      </p:sp>
      <p:sp>
        <p:nvSpPr>
          <p:cNvPr id="26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US" sz="2800" b="0" strike="noStrike" spc="-1">
                <a:solidFill>
                  <a:srgbClr val="000000"/>
                </a:solidFill>
                <a:latin typeface="Calibri" panose="020F0502020204030204"/>
              </a:rPr>
              <a:t>Click to edit the outline text format</a:t>
            </a:r>
          </a:p>
          <a:p>
            <a:pPr marL="864235" lvl="1" indent="-323850">
              <a:spcBef>
                <a:spcPts val="1135"/>
              </a:spcBef>
              <a:buClr>
                <a:srgbClr val="000000"/>
              </a:buClr>
              <a:buSzPct val="75000"/>
              <a:buFont typeface="Symbol" panose="05050102010706020507" charset="2"/>
              <a:buChar char=""/>
            </a:pPr>
            <a:r>
              <a:rPr lang="en-US" sz="2000" b="0" strike="noStrike" spc="-1">
                <a:solidFill>
                  <a:srgbClr val="000000"/>
                </a:solidFill>
                <a:latin typeface="Calibri" panose="020F0502020204030204"/>
              </a:rPr>
              <a:t>Second Outline Level</a:t>
            </a:r>
          </a:p>
          <a:p>
            <a:pPr marL="1296035" lvl="2" indent="-288290">
              <a:spcBef>
                <a:spcPts val="850"/>
              </a:spcBef>
              <a:buClr>
                <a:srgbClr val="000000"/>
              </a:buClr>
              <a:buSzPct val="45000"/>
              <a:buFont typeface="Wingdings" panose="05000000000000000000" pitchFamily="2" charset="2"/>
              <a:buChar char=""/>
            </a:pPr>
            <a:r>
              <a:rPr lang="en-US" sz="1800" b="0" strike="noStrike" spc="-1">
                <a:solidFill>
                  <a:srgbClr val="000000"/>
                </a:solidFill>
                <a:latin typeface="Calibri" panose="020F0502020204030204"/>
              </a:rPr>
              <a:t>Third Outline Level</a:t>
            </a:r>
          </a:p>
          <a:p>
            <a:pPr marL="1727835" lvl="3" indent="-215900">
              <a:spcBef>
                <a:spcPts val="565"/>
              </a:spcBef>
              <a:buClr>
                <a:srgbClr val="000000"/>
              </a:buClr>
              <a:buSzPct val="75000"/>
              <a:buFont typeface="Symbol" panose="05050102010706020507" charset="2"/>
              <a:buChar char=""/>
            </a:pPr>
            <a:r>
              <a:rPr lang="en-US" sz="1800" b="0" strike="noStrike" spc="-1">
                <a:solidFill>
                  <a:srgbClr val="000000"/>
                </a:solidFill>
                <a:latin typeface="Calibri" panose="020F0502020204030204"/>
              </a:rPr>
              <a:t>Fourth Outline Level</a:t>
            </a:r>
          </a:p>
          <a:p>
            <a:pPr marL="2160270" lvl="4"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libri" panose="020F0502020204030204"/>
              </a:rPr>
              <a:t>Fifth Outline Level</a:t>
            </a:r>
          </a:p>
          <a:p>
            <a:pPr marL="2592070" lvl="5"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libri" panose="020F0502020204030204"/>
              </a:rPr>
              <a:t>Sixth Outline Level</a:t>
            </a:r>
          </a:p>
          <a:p>
            <a:pPr marL="3023870" lvl="6"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libri" panose="020F0502020204030204"/>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6.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6.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6.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6.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6.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6.xml"/><Relationship Id="rId4" Type="http://schemas.openxmlformats.org/officeDocument/2006/relationships/image" Target="../media/image9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panose="020F0502020204030204"/>
            </a:endParaRPr>
          </a:p>
        </p:txBody>
      </p:sp>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2.2 </a:t>
            </a:r>
            <a:r>
              <a:rPr lang="en-US" sz="4000" dirty="0" err="1">
                <a:solidFill>
                  <a:schemeClr val="bg1"/>
                </a:solidFill>
              </a:rPr>
              <a:t>Phân</a:t>
            </a:r>
            <a:r>
              <a:rPr lang="en-US" sz="4000" dirty="0">
                <a:solidFill>
                  <a:schemeClr val="bg1"/>
                </a:solidFill>
              </a:rPr>
              <a:t> </a:t>
            </a:r>
            <a:r>
              <a:rPr lang="en-US" sz="4000" dirty="0" err="1">
                <a:solidFill>
                  <a:schemeClr val="bg1"/>
                </a:solidFill>
              </a:rPr>
              <a:t>tích</a:t>
            </a:r>
            <a:r>
              <a:rPr lang="en-US" sz="4000" dirty="0">
                <a:solidFill>
                  <a:schemeClr val="bg1"/>
                </a:solidFill>
              </a:rPr>
              <a:t> </a:t>
            </a:r>
            <a:r>
              <a:rPr lang="en-US" sz="4000" dirty="0" err="1">
                <a:solidFill>
                  <a:schemeClr val="bg1"/>
                </a:solidFill>
              </a:rPr>
              <a:t>quy</a:t>
            </a:r>
            <a:r>
              <a:rPr lang="en-US" sz="4000" dirty="0">
                <a:solidFill>
                  <a:schemeClr val="bg1"/>
                </a:solidFill>
              </a:rPr>
              <a:t> </a:t>
            </a:r>
            <a:r>
              <a:rPr lang="en-US" sz="4000" dirty="0" err="1">
                <a:solidFill>
                  <a:schemeClr val="bg1"/>
                </a:solidFill>
              </a:rPr>
              <a:t>trình</a:t>
            </a:r>
            <a:r>
              <a:rPr lang="en-US" sz="4000" dirty="0">
                <a:solidFill>
                  <a:schemeClr val="bg1"/>
                </a:solidFill>
              </a:rPr>
              <a:t> </a:t>
            </a:r>
            <a:r>
              <a:rPr lang="en-US" sz="4000" dirty="0" err="1">
                <a:solidFill>
                  <a:schemeClr val="bg1"/>
                </a:solidFill>
              </a:rPr>
              <a:t>nghiệp</a:t>
            </a:r>
            <a:r>
              <a:rPr lang="en-US" sz="4000" dirty="0">
                <a:solidFill>
                  <a:schemeClr val="bg1"/>
                </a:solidFill>
              </a:rPr>
              <a:t> </a:t>
            </a:r>
            <a:r>
              <a:rPr lang="en-US" sz="4000" dirty="0" err="1">
                <a:solidFill>
                  <a:schemeClr val="bg1"/>
                </a:solidFill>
              </a:rPr>
              <a:t>vụ</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err="1">
                <a:solidFill>
                  <a:schemeClr val="bg1"/>
                </a:solidFill>
              </a:rPr>
              <a:t>Biểu</a:t>
            </a:r>
            <a:r>
              <a:rPr lang="en-US" dirty="0">
                <a:solidFill>
                  <a:schemeClr val="bg1"/>
                </a:solidFill>
              </a:rPr>
              <a:t> </a:t>
            </a:r>
            <a:r>
              <a:rPr lang="en-US" dirty="0" err="1">
                <a:solidFill>
                  <a:schemeClr val="bg1"/>
                </a:solidFill>
              </a:rPr>
              <a:t>đồ</a:t>
            </a:r>
            <a:r>
              <a:rPr lang="en-US" dirty="0">
                <a:solidFill>
                  <a:schemeClr val="bg1"/>
                </a:solidFill>
              </a:rPr>
              <a:t> </a:t>
            </a:r>
            <a:r>
              <a:rPr lang="en-US" dirty="0" err="1">
                <a:solidFill>
                  <a:schemeClr val="bg1"/>
                </a:solidFill>
              </a:rPr>
              <a:t>hoạt</a:t>
            </a:r>
            <a:r>
              <a:rPr lang="en-US" dirty="0">
                <a:solidFill>
                  <a:schemeClr val="bg1"/>
                </a:solidFill>
              </a:rPr>
              <a:t> </a:t>
            </a:r>
            <a:r>
              <a:rPr lang="en-US" dirty="0" err="1">
                <a:solidFill>
                  <a:schemeClr val="bg1"/>
                </a:solidFill>
              </a:rPr>
              <a:t>động</a:t>
            </a:r>
            <a:r>
              <a:rPr lang="en-US" dirty="0">
                <a:solidFill>
                  <a:schemeClr val="bg1"/>
                </a:solidFill>
              </a:rPr>
              <a:t> </a:t>
            </a:r>
            <a:r>
              <a:rPr lang="en-US" dirty="0" err="1">
                <a:solidFill>
                  <a:schemeClr val="bg1"/>
                </a:solidFill>
              </a:rPr>
              <a:t>nghiệp</a:t>
            </a:r>
            <a:r>
              <a:rPr lang="en-US" dirty="0">
                <a:solidFill>
                  <a:schemeClr val="bg1"/>
                </a:solidFill>
              </a:rPr>
              <a:t> </a:t>
            </a:r>
            <a:r>
              <a:rPr lang="en-US" dirty="0" err="1">
                <a:solidFill>
                  <a:schemeClr val="bg1"/>
                </a:solidFill>
              </a:rPr>
              <a:t>vụ</a:t>
            </a:r>
            <a:r>
              <a:rPr lang="en-US" dirty="0">
                <a:solidFill>
                  <a:schemeClr val="bg1"/>
                </a:solidFill>
              </a:rPr>
              <a:t> “Mua hàng”</a:t>
            </a:r>
            <a:endParaRPr lang="vi-VN" dirty="0">
              <a:solidFill>
                <a:schemeClr val="bg1"/>
              </a:solidFill>
            </a:endParaRPr>
          </a:p>
        </p:txBody>
      </p:sp>
      <p:pic>
        <p:nvPicPr>
          <p:cNvPr id="2" name="image6.png" descr="Diagram  Description automatically generated"/>
          <p:cNvPicPr>
            <a:picLocks noChangeAspect="1"/>
          </p:cNvPicPr>
          <p:nvPr/>
        </p:nvPicPr>
        <p:blipFill>
          <a:blip r:embed="rId2" cstate="print"/>
          <a:stretch>
            <a:fillRect/>
          </a:stretch>
        </p:blipFill>
        <p:spPr>
          <a:xfrm>
            <a:off x="2979349" y="1460228"/>
            <a:ext cx="6338323" cy="439628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panose="020F0502020204030204"/>
            </a:endParaRPr>
          </a:p>
        </p:txBody>
      </p:sp>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2.2 </a:t>
            </a:r>
            <a:r>
              <a:rPr lang="en-US" sz="4000" dirty="0" err="1">
                <a:solidFill>
                  <a:schemeClr val="bg1"/>
                </a:solidFill>
              </a:rPr>
              <a:t>Phân</a:t>
            </a:r>
            <a:r>
              <a:rPr lang="en-US" sz="4000" dirty="0">
                <a:solidFill>
                  <a:schemeClr val="bg1"/>
                </a:solidFill>
              </a:rPr>
              <a:t> </a:t>
            </a:r>
            <a:r>
              <a:rPr lang="en-US" sz="4000" dirty="0" err="1">
                <a:solidFill>
                  <a:schemeClr val="bg1"/>
                </a:solidFill>
              </a:rPr>
              <a:t>tích</a:t>
            </a:r>
            <a:r>
              <a:rPr lang="en-US" sz="4000" dirty="0">
                <a:solidFill>
                  <a:schemeClr val="bg1"/>
                </a:solidFill>
              </a:rPr>
              <a:t> </a:t>
            </a:r>
            <a:r>
              <a:rPr lang="en-US" sz="4000" dirty="0" err="1">
                <a:solidFill>
                  <a:schemeClr val="bg1"/>
                </a:solidFill>
              </a:rPr>
              <a:t>quy</a:t>
            </a:r>
            <a:r>
              <a:rPr lang="en-US" sz="4000" dirty="0">
                <a:solidFill>
                  <a:schemeClr val="bg1"/>
                </a:solidFill>
              </a:rPr>
              <a:t> </a:t>
            </a:r>
            <a:r>
              <a:rPr lang="en-US" sz="4000" dirty="0" err="1">
                <a:solidFill>
                  <a:schemeClr val="bg1"/>
                </a:solidFill>
              </a:rPr>
              <a:t>trình</a:t>
            </a:r>
            <a:r>
              <a:rPr lang="en-US" sz="4000" dirty="0">
                <a:solidFill>
                  <a:schemeClr val="bg1"/>
                </a:solidFill>
              </a:rPr>
              <a:t> </a:t>
            </a:r>
            <a:r>
              <a:rPr lang="en-US" sz="4000" dirty="0" err="1">
                <a:solidFill>
                  <a:schemeClr val="bg1"/>
                </a:solidFill>
              </a:rPr>
              <a:t>nghiệp</a:t>
            </a:r>
            <a:r>
              <a:rPr lang="en-US" sz="4000" dirty="0">
                <a:solidFill>
                  <a:schemeClr val="bg1"/>
                </a:solidFill>
              </a:rPr>
              <a:t> </a:t>
            </a:r>
            <a:r>
              <a:rPr lang="en-US" sz="4000" dirty="0" err="1">
                <a:solidFill>
                  <a:schemeClr val="bg1"/>
                </a:solidFill>
              </a:rPr>
              <a:t>vụ</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err="1">
                <a:solidFill>
                  <a:schemeClr val="bg1"/>
                </a:solidFill>
              </a:rPr>
              <a:t>Biểu</a:t>
            </a:r>
            <a:r>
              <a:rPr lang="en-US" dirty="0">
                <a:solidFill>
                  <a:schemeClr val="bg1"/>
                </a:solidFill>
              </a:rPr>
              <a:t> </a:t>
            </a:r>
            <a:r>
              <a:rPr lang="en-US" dirty="0" err="1">
                <a:solidFill>
                  <a:schemeClr val="bg1"/>
                </a:solidFill>
              </a:rPr>
              <a:t>đồ</a:t>
            </a:r>
            <a:r>
              <a:rPr lang="en-US" dirty="0">
                <a:solidFill>
                  <a:schemeClr val="bg1"/>
                </a:solidFill>
              </a:rPr>
              <a:t> </a:t>
            </a:r>
            <a:r>
              <a:rPr lang="en-US" dirty="0" err="1">
                <a:solidFill>
                  <a:schemeClr val="bg1"/>
                </a:solidFill>
              </a:rPr>
              <a:t>hoạt</a:t>
            </a:r>
            <a:r>
              <a:rPr lang="en-US" dirty="0">
                <a:solidFill>
                  <a:schemeClr val="bg1"/>
                </a:solidFill>
              </a:rPr>
              <a:t> </a:t>
            </a:r>
            <a:r>
              <a:rPr lang="en-US" dirty="0" err="1">
                <a:solidFill>
                  <a:schemeClr val="bg1"/>
                </a:solidFill>
              </a:rPr>
              <a:t>động</a:t>
            </a:r>
            <a:r>
              <a:rPr lang="en-US" dirty="0">
                <a:solidFill>
                  <a:schemeClr val="bg1"/>
                </a:solidFill>
              </a:rPr>
              <a:t> </a:t>
            </a:r>
            <a:r>
              <a:rPr lang="en-US" dirty="0" err="1">
                <a:solidFill>
                  <a:schemeClr val="bg1"/>
                </a:solidFill>
              </a:rPr>
              <a:t>nghiệp</a:t>
            </a:r>
            <a:r>
              <a:rPr lang="en-US" dirty="0">
                <a:solidFill>
                  <a:schemeClr val="bg1"/>
                </a:solidFill>
              </a:rPr>
              <a:t> </a:t>
            </a:r>
            <a:r>
              <a:rPr lang="en-US" dirty="0" err="1">
                <a:solidFill>
                  <a:schemeClr val="bg1"/>
                </a:solidFill>
              </a:rPr>
              <a:t>vụ</a:t>
            </a:r>
            <a:r>
              <a:rPr lang="en-US" dirty="0">
                <a:solidFill>
                  <a:schemeClr val="bg1"/>
                </a:solidFill>
              </a:rPr>
              <a:t> “</a:t>
            </a:r>
            <a:r>
              <a:rPr lang="en-US">
                <a:solidFill>
                  <a:schemeClr val="bg1"/>
                </a:solidFill>
              </a:rPr>
              <a:t>Thêm sản phẩm</a:t>
            </a:r>
            <a:r>
              <a:rPr lang="en-US" dirty="0">
                <a:solidFill>
                  <a:schemeClr val="bg1"/>
                </a:solidFill>
              </a:rPr>
              <a:t>”</a:t>
            </a:r>
            <a:endParaRPr lang="vi-VN" dirty="0">
              <a:solidFill>
                <a:schemeClr val="bg1"/>
              </a:solidFill>
            </a:endParaRPr>
          </a:p>
        </p:txBody>
      </p:sp>
      <p:pic>
        <p:nvPicPr>
          <p:cNvPr id="5" name="image7.png" descr="Diagram  Description automatically generated"/>
          <p:cNvPicPr>
            <a:picLocks noChangeAspect="1"/>
          </p:cNvPicPr>
          <p:nvPr/>
        </p:nvPicPr>
        <p:blipFill>
          <a:blip r:embed="rId2" cstate="print"/>
          <a:stretch>
            <a:fillRect/>
          </a:stretch>
        </p:blipFill>
        <p:spPr>
          <a:xfrm>
            <a:off x="3168015" y="1453515"/>
            <a:ext cx="5613400" cy="45751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panose="020F0502020204030204"/>
            </a:endParaRPr>
          </a:p>
        </p:txBody>
      </p:sp>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2.2 </a:t>
            </a:r>
            <a:r>
              <a:rPr lang="en-US" sz="4000" dirty="0" err="1">
                <a:solidFill>
                  <a:schemeClr val="bg1"/>
                </a:solidFill>
              </a:rPr>
              <a:t>Phân</a:t>
            </a:r>
            <a:r>
              <a:rPr lang="en-US" sz="4000" dirty="0">
                <a:solidFill>
                  <a:schemeClr val="bg1"/>
                </a:solidFill>
              </a:rPr>
              <a:t> </a:t>
            </a:r>
            <a:r>
              <a:rPr lang="en-US" sz="4000" dirty="0" err="1">
                <a:solidFill>
                  <a:schemeClr val="bg1"/>
                </a:solidFill>
              </a:rPr>
              <a:t>tích</a:t>
            </a:r>
            <a:r>
              <a:rPr lang="en-US" sz="4000" dirty="0">
                <a:solidFill>
                  <a:schemeClr val="bg1"/>
                </a:solidFill>
              </a:rPr>
              <a:t> </a:t>
            </a:r>
            <a:r>
              <a:rPr lang="en-US" sz="4000" dirty="0" err="1">
                <a:solidFill>
                  <a:schemeClr val="bg1"/>
                </a:solidFill>
              </a:rPr>
              <a:t>quy</a:t>
            </a:r>
            <a:r>
              <a:rPr lang="en-US" sz="4000" dirty="0">
                <a:solidFill>
                  <a:schemeClr val="bg1"/>
                </a:solidFill>
              </a:rPr>
              <a:t> </a:t>
            </a:r>
            <a:r>
              <a:rPr lang="en-US" sz="4000" dirty="0" err="1">
                <a:solidFill>
                  <a:schemeClr val="bg1"/>
                </a:solidFill>
              </a:rPr>
              <a:t>trình</a:t>
            </a:r>
            <a:r>
              <a:rPr lang="en-US" sz="4000" dirty="0">
                <a:solidFill>
                  <a:schemeClr val="bg1"/>
                </a:solidFill>
              </a:rPr>
              <a:t> </a:t>
            </a:r>
            <a:r>
              <a:rPr lang="en-US" sz="4000" dirty="0" err="1">
                <a:solidFill>
                  <a:schemeClr val="bg1"/>
                </a:solidFill>
              </a:rPr>
              <a:t>nghiệp</a:t>
            </a:r>
            <a:r>
              <a:rPr lang="en-US" sz="4000" dirty="0">
                <a:solidFill>
                  <a:schemeClr val="bg1"/>
                </a:solidFill>
              </a:rPr>
              <a:t> </a:t>
            </a:r>
            <a:r>
              <a:rPr lang="en-US" sz="4000" dirty="0" err="1">
                <a:solidFill>
                  <a:schemeClr val="bg1"/>
                </a:solidFill>
              </a:rPr>
              <a:t>vụ</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err="1">
                <a:solidFill>
                  <a:schemeClr val="bg1"/>
                </a:solidFill>
              </a:rPr>
              <a:t>Biểu</a:t>
            </a:r>
            <a:r>
              <a:rPr lang="en-US" dirty="0">
                <a:solidFill>
                  <a:schemeClr val="bg1"/>
                </a:solidFill>
              </a:rPr>
              <a:t> </a:t>
            </a:r>
            <a:r>
              <a:rPr lang="en-US" dirty="0" err="1">
                <a:solidFill>
                  <a:schemeClr val="bg1"/>
                </a:solidFill>
              </a:rPr>
              <a:t>đồ</a:t>
            </a:r>
            <a:r>
              <a:rPr lang="en-US" dirty="0">
                <a:solidFill>
                  <a:schemeClr val="bg1"/>
                </a:solidFill>
              </a:rPr>
              <a:t> </a:t>
            </a:r>
            <a:r>
              <a:rPr lang="en-US" dirty="0" err="1">
                <a:solidFill>
                  <a:schemeClr val="bg1"/>
                </a:solidFill>
              </a:rPr>
              <a:t>hoạt</a:t>
            </a:r>
            <a:r>
              <a:rPr lang="en-US" dirty="0">
                <a:solidFill>
                  <a:schemeClr val="bg1"/>
                </a:solidFill>
              </a:rPr>
              <a:t> </a:t>
            </a:r>
            <a:r>
              <a:rPr lang="en-US" dirty="0" err="1">
                <a:solidFill>
                  <a:schemeClr val="bg1"/>
                </a:solidFill>
              </a:rPr>
              <a:t>động</a:t>
            </a:r>
            <a:r>
              <a:rPr lang="en-US" dirty="0">
                <a:solidFill>
                  <a:schemeClr val="bg1"/>
                </a:solidFill>
              </a:rPr>
              <a:t> </a:t>
            </a:r>
            <a:r>
              <a:rPr lang="en-US" dirty="0" err="1">
                <a:solidFill>
                  <a:schemeClr val="bg1"/>
                </a:solidFill>
              </a:rPr>
              <a:t>nghiệp</a:t>
            </a:r>
            <a:r>
              <a:rPr lang="en-US" dirty="0">
                <a:solidFill>
                  <a:schemeClr val="bg1"/>
                </a:solidFill>
              </a:rPr>
              <a:t> </a:t>
            </a:r>
            <a:r>
              <a:rPr lang="en-US" dirty="0" err="1">
                <a:solidFill>
                  <a:schemeClr val="bg1"/>
                </a:solidFill>
              </a:rPr>
              <a:t>vụ</a:t>
            </a:r>
            <a:r>
              <a:rPr lang="en-US" dirty="0">
                <a:solidFill>
                  <a:schemeClr val="bg1"/>
                </a:solidFill>
              </a:rPr>
              <a:t> “</a:t>
            </a:r>
            <a:r>
              <a:rPr lang="en-US">
                <a:solidFill>
                  <a:schemeClr val="bg1"/>
                </a:solidFill>
              </a:rPr>
              <a:t>sửa sản phẩm</a:t>
            </a:r>
            <a:r>
              <a:rPr lang="en-US" dirty="0">
                <a:solidFill>
                  <a:schemeClr val="bg1"/>
                </a:solidFill>
              </a:rPr>
              <a:t>”</a:t>
            </a:r>
            <a:endParaRPr lang="vi-VN" dirty="0">
              <a:solidFill>
                <a:schemeClr val="bg1"/>
              </a:solidFill>
            </a:endParaRPr>
          </a:p>
        </p:txBody>
      </p:sp>
      <p:pic>
        <p:nvPicPr>
          <p:cNvPr id="5" name="image8.png" descr="Graphical user interface  Description automatically generated"/>
          <p:cNvPicPr>
            <a:picLocks noChangeAspect="1"/>
          </p:cNvPicPr>
          <p:nvPr/>
        </p:nvPicPr>
        <p:blipFill>
          <a:blip r:embed="rId2" cstate="print"/>
          <a:stretch>
            <a:fillRect/>
          </a:stretch>
        </p:blipFill>
        <p:spPr>
          <a:xfrm>
            <a:off x="3051493" y="1360488"/>
            <a:ext cx="5948045" cy="47009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panose="020F0502020204030204"/>
            </a:endParaRPr>
          </a:p>
        </p:txBody>
      </p:sp>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2.2 </a:t>
            </a:r>
            <a:r>
              <a:rPr lang="en-US" sz="4000" dirty="0" err="1">
                <a:solidFill>
                  <a:schemeClr val="bg1"/>
                </a:solidFill>
              </a:rPr>
              <a:t>Phân</a:t>
            </a:r>
            <a:r>
              <a:rPr lang="en-US" sz="4000" dirty="0">
                <a:solidFill>
                  <a:schemeClr val="bg1"/>
                </a:solidFill>
              </a:rPr>
              <a:t> </a:t>
            </a:r>
            <a:r>
              <a:rPr lang="en-US" sz="4000" dirty="0" err="1">
                <a:solidFill>
                  <a:schemeClr val="bg1"/>
                </a:solidFill>
              </a:rPr>
              <a:t>tích</a:t>
            </a:r>
            <a:r>
              <a:rPr lang="en-US" sz="4000" dirty="0">
                <a:solidFill>
                  <a:schemeClr val="bg1"/>
                </a:solidFill>
              </a:rPr>
              <a:t> </a:t>
            </a:r>
            <a:r>
              <a:rPr lang="en-US" sz="4000" dirty="0" err="1">
                <a:solidFill>
                  <a:schemeClr val="bg1"/>
                </a:solidFill>
              </a:rPr>
              <a:t>quy</a:t>
            </a:r>
            <a:r>
              <a:rPr lang="en-US" sz="4000" dirty="0">
                <a:solidFill>
                  <a:schemeClr val="bg1"/>
                </a:solidFill>
              </a:rPr>
              <a:t> </a:t>
            </a:r>
            <a:r>
              <a:rPr lang="en-US" sz="4000" dirty="0" err="1">
                <a:solidFill>
                  <a:schemeClr val="bg1"/>
                </a:solidFill>
              </a:rPr>
              <a:t>trình</a:t>
            </a:r>
            <a:r>
              <a:rPr lang="en-US" sz="4000" dirty="0">
                <a:solidFill>
                  <a:schemeClr val="bg1"/>
                </a:solidFill>
              </a:rPr>
              <a:t> </a:t>
            </a:r>
            <a:r>
              <a:rPr lang="en-US" sz="4000" dirty="0" err="1">
                <a:solidFill>
                  <a:schemeClr val="bg1"/>
                </a:solidFill>
              </a:rPr>
              <a:t>nghiệp</a:t>
            </a:r>
            <a:r>
              <a:rPr lang="en-US" sz="4000" dirty="0">
                <a:solidFill>
                  <a:schemeClr val="bg1"/>
                </a:solidFill>
              </a:rPr>
              <a:t> </a:t>
            </a:r>
            <a:r>
              <a:rPr lang="en-US" sz="4000" dirty="0" err="1">
                <a:solidFill>
                  <a:schemeClr val="bg1"/>
                </a:solidFill>
              </a:rPr>
              <a:t>vụ</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err="1">
                <a:solidFill>
                  <a:schemeClr val="bg1"/>
                </a:solidFill>
              </a:rPr>
              <a:t>Biểu</a:t>
            </a:r>
            <a:r>
              <a:rPr lang="en-US" dirty="0">
                <a:solidFill>
                  <a:schemeClr val="bg1"/>
                </a:solidFill>
              </a:rPr>
              <a:t> </a:t>
            </a:r>
            <a:r>
              <a:rPr lang="en-US" dirty="0" err="1">
                <a:solidFill>
                  <a:schemeClr val="bg1"/>
                </a:solidFill>
              </a:rPr>
              <a:t>đồ</a:t>
            </a:r>
            <a:r>
              <a:rPr lang="en-US" dirty="0">
                <a:solidFill>
                  <a:schemeClr val="bg1"/>
                </a:solidFill>
              </a:rPr>
              <a:t> </a:t>
            </a:r>
            <a:r>
              <a:rPr lang="en-US" dirty="0" err="1">
                <a:solidFill>
                  <a:schemeClr val="bg1"/>
                </a:solidFill>
              </a:rPr>
              <a:t>hoạt</a:t>
            </a:r>
            <a:r>
              <a:rPr lang="en-US" dirty="0">
                <a:solidFill>
                  <a:schemeClr val="bg1"/>
                </a:solidFill>
              </a:rPr>
              <a:t> </a:t>
            </a:r>
            <a:r>
              <a:rPr lang="en-US" dirty="0" err="1">
                <a:solidFill>
                  <a:schemeClr val="bg1"/>
                </a:solidFill>
              </a:rPr>
              <a:t>động</a:t>
            </a:r>
            <a:r>
              <a:rPr lang="en-US" dirty="0">
                <a:solidFill>
                  <a:schemeClr val="bg1"/>
                </a:solidFill>
              </a:rPr>
              <a:t> </a:t>
            </a:r>
            <a:r>
              <a:rPr lang="en-US" dirty="0" err="1">
                <a:solidFill>
                  <a:schemeClr val="bg1"/>
                </a:solidFill>
              </a:rPr>
              <a:t>nghiệp</a:t>
            </a:r>
            <a:r>
              <a:rPr lang="en-US" dirty="0">
                <a:solidFill>
                  <a:schemeClr val="bg1"/>
                </a:solidFill>
              </a:rPr>
              <a:t> </a:t>
            </a:r>
            <a:r>
              <a:rPr lang="en-US" dirty="0" err="1">
                <a:solidFill>
                  <a:schemeClr val="bg1"/>
                </a:solidFill>
              </a:rPr>
              <a:t>vụ</a:t>
            </a:r>
            <a:r>
              <a:rPr lang="en-US" dirty="0">
                <a:solidFill>
                  <a:schemeClr val="bg1"/>
                </a:solidFill>
              </a:rPr>
              <a:t> “</a:t>
            </a:r>
            <a:r>
              <a:rPr lang="en-US" dirty="0" err="1">
                <a:solidFill>
                  <a:schemeClr val="bg1"/>
                </a:solidFill>
                <a:sym typeface="+mn-ea"/>
              </a:rPr>
              <a:t>Xóa sản phẩm</a:t>
            </a:r>
            <a:r>
              <a:rPr lang="en-US" dirty="0">
                <a:solidFill>
                  <a:schemeClr val="bg1"/>
                </a:solidFill>
              </a:rPr>
              <a:t>”</a:t>
            </a:r>
            <a:endParaRPr lang="vi-VN" dirty="0">
              <a:solidFill>
                <a:schemeClr val="bg1"/>
              </a:solidFill>
            </a:endParaRPr>
          </a:p>
        </p:txBody>
      </p:sp>
      <p:pic>
        <p:nvPicPr>
          <p:cNvPr id="7" name="image9.png" descr="Diagram  Description automatically generated"/>
          <p:cNvPicPr>
            <a:picLocks noChangeAspect="1"/>
          </p:cNvPicPr>
          <p:nvPr/>
        </p:nvPicPr>
        <p:blipFill>
          <a:blip r:embed="rId2" cstate="print"/>
          <a:stretch>
            <a:fillRect/>
          </a:stretch>
        </p:blipFill>
        <p:spPr>
          <a:xfrm>
            <a:off x="2788285" y="1534160"/>
            <a:ext cx="6335395" cy="41751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05131" y="315686"/>
            <a:ext cx="7282180" cy="2867025"/>
          </a:xfrm>
        </p:spPr>
        <p:txBody>
          <a:bodyPr vert="horz" lIns="91440" tIns="45720" rIns="91440" bIns="45720" rtlCol="0" anchor="b">
            <a:noAutofit/>
          </a:bodyPr>
          <a:lstStyle/>
          <a:p>
            <a:pPr>
              <a:lnSpc>
                <a:spcPct val="120000"/>
              </a:lnSpc>
            </a:pPr>
            <a:r>
              <a:rPr lang="en-US" sz="6600" dirty="0">
                <a:ln w="22225">
                  <a:solidFill>
                    <a:schemeClr val="tx1"/>
                  </a:solidFill>
                  <a:miter lim="800000"/>
                </a:ln>
                <a:latin typeface="Times New Roman" panose="02020603050405020304" charset="0"/>
                <a:cs typeface="Times New Roman" panose="02020603050405020304" charset="0"/>
              </a:rPr>
              <a:t>3. </a:t>
            </a:r>
            <a:r>
              <a:rPr lang="en-US" sz="6600" dirty="0" err="1">
                <a:ln w="22225">
                  <a:solidFill>
                    <a:schemeClr val="tx1"/>
                  </a:solidFill>
                  <a:miter lim="800000"/>
                </a:ln>
                <a:latin typeface="Times New Roman" panose="02020603050405020304" charset="0"/>
                <a:cs typeface="Times New Roman" panose="02020603050405020304" charset="0"/>
              </a:rPr>
              <a:t>Phân</a:t>
            </a:r>
            <a:r>
              <a:rPr lang="en-US" sz="6600" dirty="0">
                <a:ln w="22225">
                  <a:solidFill>
                    <a:schemeClr val="tx1"/>
                  </a:solidFill>
                  <a:miter lim="800000"/>
                </a:ln>
                <a:latin typeface="Times New Roman" panose="02020603050405020304" charset="0"/>
                <a:cs typeface="Times New Roman" panose="02020603050405020304" charset="0"/>
              </a:rPr>
              <a:t> </a:t>
            </a:r>
            <a:r>
              <a:rPr lang="en-US" sz="6600" dirty="0" err="1">
                <a:ln w="22225">
                  <a:solidFill>
                    <a:schemeClr val="tx1"/>
                  </a:solidFill>
                  <a:miter lim="800000"/>
                </a:ln>
                <a:latin typeface="Times New Roman" panose="02020603050405020304" charset="0"/>
                <a:cs typeface="Times New Roman" panose="02020603050405020304" charset="0"/>
              </a:rPr>
              <a:t>tích</a:t>
            </a:r>
            <a:r>
              <a:rPr lang="en-US" sz="6600" dirty="0">
                <a:ln w="22225">
                  <a:solidFill>
                    <a:schemeClr val="tx1"/>
                  </a:solidFill>
                  <a:miter lim="800000"/>
                </a:ln>
                <a:latin typeface="Times New Roman" panose="02020603050405020304" charset="0"/>
                <a:cs typeface="Times New Roman" panose="02020603050405020304" charset="0"/>
              </a:rPr>
              <a:t> </a:t>
            </a:r>
            <a:r>
              <a:rPr lang="en-US" sz="6600" dirty="0" err="1">
                <a:ln w="22225">
                  <a:solidFill>
                    <a:schemeClr val="tx1"/>
                  </a:solidFill>
                  <a:miter lim="800000"/>
                </a:ln>
                <a:latin typeface="Times New Roman" panose="02020603050405020304" charset="0"/>
                <a:cs typeface="Times New Roman" panose="02020603050405020304" charset="0"/>
              </a:rPr>
              <a:t>yêu</a:t>
            </a:r>
            <a:r>
              <a:rPr lang="en-US" sz="6600" dirty="0">
                <a:ln w="22225">
                  <a:solidFill>
                    <a:schemeClr val="tx1"/>
                  </a:solidFill>
                  <a:miter lim="800000"/>
                </a:ln>
                <a:latin typeface="Times New Roman" panose="02020603050405020304" charset="0"/>
                <a:cs typeface="Times New Roman" panose="02020603050405020304" charset="0"/>
              </a:rPr>
              <a:t> </a:t>
            </a:r>
            <a:r>
              <a:rPr lang="en-US" sz="6600" dirty="0" err="1">
                <a:ln w="22225">
                  <a:solidFill>
                    <a:schemeClr val="tx1"/>
                  </a:solidFill>
                  <a:miter lim="800000"/>
                </a:ln>
                <a:latin typeface="Times New Roman" panose="02020603050405020304" charset="0"/>
                <a:cs typeface="Times New Roman" panose="02020603050405020304" charset="0"/>
              </a:rPr>
              <a:t>cầu</a:t>
            </a:r>
            <a:r>
              <a:rPr lang="en-US" sz="6600" dirty="0">
                <a:ln w="22225">
                  <a:solidFill>
                    <a:schemeClr val="tx1"/>
                  </a:solidFill>
                  <a:miter lim="800000"/>
                </a:ln>
                <a:latin typeface="Times New Roman" panose="02020603050405020304" charset="0"/>
                <a:cs typeface="Times New Roman" panose="02020603050405020304" charset="0"/>
              </a:rPr>
              <a:t> </a:t>
            </a:r>
          </a:p>
        </p:txBody>
      </p:sp>
    </p:spTree>
    <p:extLst>
      <p:ext uri="{BB962C8B-B14F-4D97-AF65-F5344CB8AC3E}">
        <p14:creationId xmlns:p14="http://schemas.microsoft.com/office/powerpoint/2010/main" val="403054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3.1 </a:t>
            </a:r>
            <a:r>
              <a:rPr lang="en-US" sz="4000" dirty="0" err="1">
                <a:solidFill>
                  <a:schemeClr val="bg1"/>
                </a:solidFill>
              </a:rPr>
              <a:t>Phân</a:t>
            </a:r>
            <a:r>
              <a:rPr lang="en-US" sz="4000" dirty="0">
                <a:solidFill>
                  <a:schemeClr val="bg1"/>
                </a:solidFill>
              </a:rPr>
              <a:t> </a:t>
            </a:r>
            <a:r>
              <a:rPr lang="en-US" sz="4000" dirty="0" err="1">
                <a:solidFill>
                  <a:schemeClr val="bg1"/>
                </a:solidFill>
              </a:rPr>
              <a:t>tích</a:t>
            </a:r>
            <a:r>
              <a:rPr lang="en-US" sz="4000" dirty="0">
                <a:solidFill>
                  <a:schemeClr val="bg1"/>
                </a:solidFill>
              </a:rPr>
              <a:t> </a:t>
            </a:r>
            <a:r>
              <a:rPr lang="en-US" sz="4000" dirty="0" err="1">
                <a:solidFill>
                  <a:schemeClr val="bg1"/>
                </a:solidFill>
              </a:rPr>
              <a:t>yêu</a:t>
            </a:r>
            <a:r>
              <a:rPr lang="en-US" sz="4000" dirty="0">
                <a:solidFill>
                  <a:schemeClr val="bg1"/>
                </a:solidFill>
              </a:rPr>
              <a:t> </a:t>
            </a:r>
            <a:r>
              <a:rPr lang="en-US" sz="4000" dirty="0" err="1">
                <a:solidFill>
                  <a:schemeClr val="bg1"/>
                </a:solidFill>
              </a:rPr>
              <a:t>cầu</a:t>
            </a:r>
            <a:r>
              <a:rPr lang="en-US" sz="4000" dirty="0">
                <a:solidFill>
                  <a:schemeClr val="bg1"/>
                </a:solidFill>
              </a:rPr>
              <a:t> </a:t>
            </a:r>
            <a:r>
              <a:rPr lang="en-US" sz="4000" dirty="0" err="1">
                <a:solidFill>
                  <a:schemeClr val="bg1"/>
                </a:solidFill>
              </a:rPr>
              <a:t>chức</a:t>
            </a:r>
            <a:r>
              <a:rPr lang="en-US" sz="4000" dirty="0">
                <a:solidFill>
                  <a:schemeClr val="bg1"/>
                </a:solidFill>
              </a:rPr>
              <a:t> </a:t>
            </a:r>
            <a:r>
              <a:rPr lang="en-US" sz="4000" dirty="0" err="1">
                <a:solidFill>
                  <a:schemeClr val="bg1"/>
                </a:solidFill>
              </a:rPr>
              <a:t>năng</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rPr>
              <a:t>Biểu đồ use case tổng quan của hệ thống</a:t>
            </a:r>
          </a:p>
        </p:txBody>
      </p:sp>
      <p:pic>
        <p:nvPicPr>
          <p:cNvPr id="9" name="image10.png" descr="Diagram  Description automatically generated"/>
          <p:cNvPicPr>
            <a:picLocks noChangeAspect="1"/>
          </p:cNvPicPr>
          <p:nvPr/>
        </p:nvPicPr>
        <p:blipFill>
          <a:blip r:embed="rId2" cstate="print"/>
          <a:stretch>
            <a:fillRect/>
          </a:stretch>
        </p:blipFill>
        <p:spPr>
          <a:xfrm>
            <a:off x="3029903" y="1398905"/>
            <a:ext cx="5837555" cy="46012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3.1.1 </a:t>
            </a:r>
            <a:r>
              <a:rPr lang="en-US" sz="4000" dirty="0" err="1">
                <a:solidFill>
                  <a:schemeClr val="bg1"/>
                </a:solidFill>
              </a:rPr>
              <a:t>Nhóm</a:t>
            </a:r>
            <a:r>
              <a:rPr lang="en-US" sz="4000" dirty="0">
                <a:solidFill>
                  <a:schemeClr val="bg1"/>
                </a:solidFill>
              </a:rPr>
              <a:t> use case </a:t>
            </a:r>
            <a:r>
              <a:rPr lang="en-US" sz="4000" dirty="0" err="1">
                <a:solidFill>
                  <a:schemeClr val="bg1"/>
                </a:solidFill>
              </a:rPr>
              <a:t>của</a:t>
            </a:r>
            <a:r>
              <a:rPr lang="en-US" sz="4000" dirty="0">
                <a:solidFill>
                  <a:schemeClr val="bg1"/>
                </a:solidFill>
              </a:rPr>
              <a:t> </a:t>
            </a:r>
            <a:r>
              <a:rPr lang="en-US" sz="4000" dirty="0" err="1">
                <a:solidFill>
                  <a:schemeClr val="bg1"/>
                </a:solidFill>
              </a:rPr>
              <a:t>nhân</a:t>
            </a:r>
            <a:r>
              <a:rPr lang="en-US" sz="4000" dirty="0">
                <a:solidFill>
                  <a:schemeClr val="bg1"/>
                </a:solidFill>
              </a:rPr>
              <a:t> </a:t>
            </a:r>
            <a:r>
              <a:rPr lang="en-US" sz="4000" dirty="0" err="1">
                <a:solidFill>
                  <a:schemeClr val="bg1"/>
                </a:solidFill>
              </a:rPr>
              <a:t>viên</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rPr>
              <a:t>A// Phân rã use case “Quản lý sản phẩm”</a:t>
            </a:r>
          </a:p>
        </p:txBody>
      </p:sp>
      <p:pic>
        <p:nvPicPr>
          <p:cNvPr id="11" name="image11.png" descr="Diagram  Description automatically generated"/>
          <p:cNvPicPr>
            <a:picLocks noChangeAspect="1"/>
          </p:cNvPicPr>
          <p:nvPr/>
        </p:nvPicPr>
        <p:blipFill>
          <a:blip r:embed="rId2" cstate="print"/>
          <a:stretch>
            <a:fillRect/>
          </a:stretch>
        </p:blipFill>
        <p:spPr>
          <a:xfrm>
            <a:off x="2222500" y="1891030"/>
            <a:ext cx="7357745" cy="36734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3.1.1 </a:t>
            </a:r>
            <a:r>
              <a:rPr lang="en-US" sz="4000" dirty="0" err="1">
                <a:solidFill>
                  <a:schemeClr val="bg1"/>
                </a:solidFill>
              </a:rPr>
              <a:t>Nhóm</a:t>
            </a:r>
            <a:r>
              <a:rPr lang="en-US" sz="4000" dirty="0">
                <a:solidFill>
                  <a:schemeClr val="bg1"/>
                </a:solidFill>
              </a:rPr>
              <a:t> use case </a:t>
            </a:r>
            <a:r>
              <a:rPr lang="en-US" sz="4000" dirty="0" err="1">
                <a:solidFill>
                  <a:schemeClr val="bg1"/>
                </a:solidFill>
              </a:rPr>
              <a:t>của</a:t>
            </a:r>
            <a:r>
              <a:rPr lang="en-US" sz="4000" dirty="0">
                <a:solidFill>
                  <a:schemeClr val="bg1"/>
                </a:solidFill>
              </a:rPr>
              <a:t> </a:t>
            </a:r>
            <a:r>
              <a:rPr lang="en-US" sz="4000" dirty="0" err="1">
                <a:solidFill>
                  <a:schemeClr val="bg1"/>
                </a:solidFill>
              </a:rPr>
              <a:t>nhân</a:t>
            </a:r>
            <a:r>
              <a:rPr lang="en-US" sz="4000" dirty="0">
                <a:solidFill>
                  <a:schemeClr val="bg1"/>
                </a:solidFill>
              </a:rPr>
              <a:t> </a:t>
            </a:r>
            <a:r>
              <a:rPr lang="en-US" sz="4000" dirty="0" err="1">
                <a:solidFill>
                  <a:schemeClr val="bg1"/>
                </a:solidFill>
              </a:rPr>
              <a:t>viên</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rPr>
              <a:t>Đặc tả Use Case</a:t>
            </a:r>
          </a:p>
        </p:txBody>
      </p:sp>
      <p:sp>
        <p:nvSpPr>
          <p:cNvPr id="100" name="Text Box 99"/>
          <p:cNvSpPr txBox="1"/>
          <p:nvPr/>
        </p:nvSpPr>
        <p:spPr>
          <a:xfrm>
            <a:off x="338455" y="1230630"/>
            <a:ext cx="5080000" cy="368300"/>
          </a:xfrm>
          <a:prstGeom prst="rect">
            <a:avLst/>
          </a:prstGeom>
          <a:noFill/>
          <a:ln w="9525">
            <a:noFill/>
          </a:ln>
        </p:spPr>
        <p:txBody>
          <a:bodyPr>
            <a:spAutoFit/>
          </a:bodyPr>
          <a:lstStyle/>
          <a:p>
            <a:pPr indent="0"/>
            <a:r>
              <a:rPr lang="en-US" b="0">
                <a:latin typeface="Calibri" panose="020F0502020204030204" charset="0"/>
              </a:rPr>
              <a:t>UC01 “Xem danh sách sản phẩm”</a:t>
            </a:r>
            <a:endParaRPr lang="en-US"/>
          </a:p>
        </p:txBody>
      </p:sp>
      <p:sp>
        <p:nvSpPr>
          <p:cNvPr id="2" name="Text Box 1"/>
          <p:cNvSpPr txBox="1"/>
          <p:nvPr/>
        </p:nvSpPr>
        <p:spPr>
          <a:xfrm>
            <a:off x="6091555" y="1230630"/>
            <a:ext cx="5080000" cy="368300"/>
          </a:xfrm>
          <a:prstGeom prst="rect">
            <a:avLst/>
          </a:prstGeom>
          <a:noFill/>
          <a:ln w="9525">
            <a:noFill/>
          </a:ln>
        </p:spPr>
        <p:txBody>
          <a:bodyPr>
            <a:spAutoFit/>
          </a:bodyPr>
          <a:lstStyle/>
          <a:p>
            <a:pPr indent="0"/>
            <a:r>
              <a:rPr lang="en-US" b="0">
                <a:latin typeface="Calibri" panose="020F0502020204030204" charset="0"/>
              </a:rPr>
              <a:t>UC02 “Tìm kiếm sản phẩm”</a:t>
            </a:r>
            <a:endParaRPr lang="en-US"/>
          </a:p>
        </p:txBody>
      </p:sp>
      <p:cxnSp>
        <p:nvCxnSpPr>
          <p:cNvPr id="6" name="Straight Connector 5"/>
          <p:cNvCxnSpPr/>
          <p:nvPr/>
        </p:nvCxnSpPr>
        <p:spPr>
          <a:xfrm>
            <a:off x="5842970" y="1292926"/>
            <a:ext cx="0" cy="4855504"/>
          </a:xfrm>
          <a:prstGeom prst="line">
            <a:avLst/>
          </a:prstGeom>
        </p:spPr>
        <p:style>
          <a:lnRef idx="3">
            <a:schemeClr val="accent1"/>
          </a:lnRef>
          <a:fillRef idx="0">
            <a:schemeClr val="accent1"/>
          </a:fillRef>
          <a:effectRef idx="2">
            <a:schemeClr val="accent1"/>
          </a:effectRef>
          <a:fontRef idx="minor">
            <a:schemeClr val="tx1"/>
          </a:fontRef>
        </p:style>
      </p:cxnSp>
      <p:pic>
        <p:nvPicPr>
          <p:cNvPr id="7" name="Picture 6"/>
          <p:cNvPicPr>
            <a:picLocks noChangeAspect="1"/>
          </p:cNvPicPr>
          <p:nvPr/>
        </p:nvPicPr>
        <p:blipFill>
          <a:blip r:embed="rId2"/>
          <a:stretch>
            <a:fillRect/>
          </a:stretch>
        </p:blipFill>
        <p:spPr>
          <a:xfrm>
            <a:off x="46355" y="2385060"/>
            <a:ext cx="5664200" cy="3061970"/>
          </a:xfrm>
          <a:prstGeom prst="rect">
            <a:avLst/>
          </a:prstGeom>
        </p:spPr>
      </p:pic>
      <p:pic>
        <p:nvPicPr>
          <p:cNvPr id="13" name="Picture 12"/>
          <p:cNvPicPr>
            <a:picLocks noChangeAspect="1"/>
          </p:cNvPicPr>
          <p:nvPr/>
        </p:nvPicPr>
        <p:blipFill>
          <a:blip r:embed="rId3"/>
          <a:stretch>
            <a:fillRect/>
          </a:stretch>
        </p:blipFill>
        <p:spPr>
          <a:xfrm>
            <a:off x="5975985" y="2385060"/>
            <a:ext cx="6139180" cy="28949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3.1.1 </a:t>
            </a:r>
            <a:r>
              <a:rPr lang="en-US" sz="4000" dirty="0" err="1">
                <a:solidFill>
                  <a:schemeClr val="bg1"/>
                </a:solidFill>
              </a:rPr>
              <a:t>Nhóm</a:t>
            </a:r>
            <a:r>
              <a:rPr lang="en-US" sz="4000" dirty="0">
                <a:solidFill>
                  <a:schemeClr val="bg1"/>
                </a:solidFill>
              </a:rPr>
              <a:t> use case </a:t>
            </a:r>
            <a:r>
              <a:rPr lang="en-US" sz="4000" dirty="0" err="1">
                <a:solidFill>
                  <a:schemeClr val="bg1"/>
                </a:solidFill>
              </a:rPr>
              <a:t>của</a:t>
            </a:r>
            <a:r>
              <a:rPr lang="en-US" sz="4000" dirty="0">
                <a:solidFill>
                  <a:schemeClr val="bg1"/>
                </a:solidFill>
              </a:rPr>
              <a:t> </a:t>
            </a:r>
            <a:r>
              <a:rPr lang="en-US" sz="4000" dirty="0" err="1">
                <a:solidFill>
                  <a:schemeClr val="bg1"/>
                </a:solidFill>
              </a:rPr>
              <a:t>nhân</a:t>
            </a:r>
            <a:r>
              <a:rPr lang="en-US" sz="4000" dirty="0">
                <a:solidFill>
                  <a:schemeClr val="bg1"/>
                </a:solidFill>
              </a:rPr>
              <a:t> </a:t>
            </a:r>
            <a:r>
              <a:rPr lang="en-US" sz="4000" dirty="0" err="1">
                <a:solidFill>
                  <a:schemeClr val="bg1"/>
                </a:solidFill>
              </a:rPr>
              <a:t>viên</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rPr>
              <a:t>Đặc tả Use Case</a:t>
            </a:r>
          </a:p>
        </p:txBody>
      </p:sp>
      <p:sp>
        <p:nvSpPr>
          <p:cNvPr id="100" name="Text Box 99"/>
          <p:cNvSpPr txBox="1"/>
          <p:nvPr/>
        </p:nvSpPr>
        <p:spPr>
          <a:xfrm>
            <a:off x="338455" y="1230630"/>
            <a:ext cx="5080000" cy="368300"/>
          </a:xfrm>
          <a:prstGeom prst="rect">
            <a:avLst/>
          </a:prstGeom>
          <a:noFill/>
          <a:ln w="9525">
            <a:noFill/>
          </a:ln>
        </p:spPr>
        <p:txBody>
          <a:bodyPr>
            <a:spAutoFit/>
          </a:bodyPr>
          <a:lstStyle/>
          <a:p>
            <a:pPr indent="0"/>
            <a:r>
              <a:rPr lang="en-US" b="0">
                <a:latin typeface="Calibri" panose="020F0502020204030204" charset="0"/>
              </a:rPr>
              <a:t>UC03 “Xem chi tiết sản phẩm”</a:t>
            </a:r>
          </a:p>
        </p:txBody>
      </p:sp>
      <p:sp>
        <p:nvSpPr>
          <p:cNvPr id="2" name="Text Box 1"/>
          <p:cNvSpPr txBox="1"/>
          <p:nvPr/>
        </p:nvSpPr>
        <p:spPr>
          <a:xfrm>
            <a:off x="6091555" y="1230630"/>
            <a:ext cx="5080000" cy="368300"/>
          </a:xfrm>
          <a:prstGeom prst="rect">
            <a:avLst/>
          </a:prstGeom>
          <a:noFill/>
          <a:ln w="9525">
            <a:noFill/>
          </a:ln>
        </p:spPr>
        <p:txBody>
          <a:bodyPr>
            <a:spAutoFit/>
          </a:bodyPr>
          <a:lstStyle/>
          <a:p>
            <a:pPr indent="0"/>
            <a:r>
              <a:rPr lang="en-US" b="0">
                <a:latin typeface="Calibri" panose="020F0502020204030204" charset="0"/>
              </a:rPr>
              <a:t>UC04 “Sửa thông tin sản phẩm”</a:t>
            </a:r>
          </a:p>
        </p:txBody>
      </p:sp>
      <p:cxnSp>
        <p:nvCxnSpPr>
          <p:cNvPr id="6" name="Straight Connector 5"/>
          <p:cNvCxnSpPr/>
          <p:nvPr/>
        </p:nvCxnSpPr>
        <p:spPr>
          <a:xfrm>
            <a:off x="5842970" y="1292926"/>
            <a:ext cx="0" cy="4855504"/>
          </a:xfrm>
          <a:prstGeom prst="line">
            <a:avLst/>
          </a:prstGeom>
        </p:spPr>
        <p:style>
          <a:lnRef idx="3">
            <a:schemeClr val="accent1"/>
          </a:lnRef>
          <a:fillRef idx="0">
            <a:schemeClr val="accent1"/>
          </a:fillRef>
          <a:effectRef idx="2">
            <a:schemeClr val="accent1"/>
          </a:effectRef>
          <a:fontRef idx="minor">
            <a:schemeClr val="tx1"/>
          </a:fontRef>
        </p:style>
      </p:cxnSp>
      <p:pic>
        <p:nvPicPr>
          <p:cNvPr id="5" name="Picture 4"/>
          <p:cNvPicPr>
            <a:picLocks noChangeAspect="1"/>
          </p:cNvPicPr>
          <p:nvPr/>
        </p:nvPicPr>
        <p:blipFill>
          <a:blip r:embed="rId2"/>
          <a:stretch>
            <a:fillRect/>
          </a:stretch>
        </p:blipFill>
        <p:spPr>
          <a:xfrm>
            <a:off x="99060" y="2385060"/>
            <a:ext cx="5611495" cy="3129280"/>
          </a:xfrm>
          <a:prstGeom prst="rect">
            <a:avLst/>
          </a:prstGeom>
        </p:spPr>
      </p:pic>
      <p:pic>
        <p:nvPicPr>
          <p:cNvPr id="10" name="Picture 9"/>
          <p:cNvPicPr>
            <a:picLocks noChangeAspect="1"/>
          </p:cNvPicPr>
          <p:nvPr/>
        </p:nvPicPr>
        <p:blipFill>
          <a:blip r:embed="rId3"/>
          <a:stretch>
            <a:fillRect/>
          </a:stretch>
        </p:blipFill>
        <p:spPr>
          <a:xfrm>
            <a:off x="6091555" y="1963420"/>
            <a:ext cx="5205095" cy="40951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3.1.1 </a:t>
            </a:r>
            <a:r>
              <a:rPr lang="en-US" sz="4000" dirty="0" err="1">
                <a:solidFill>
                  <a:schemeClr val="bg1"/>
                </a:solidFill>
              </a:rPr>
              <a:t>Nhóm</a:t>
            </a:r>
            <a:r>
              <a:rPr lang="en-US" sz="4000" dirty="0">
                <a:solidFill>
                  <a:schemeClr val="bg1"/>
                </a:solidFill>
              </a:rPr>
              <a:t> use case </a:t>
            </a:r>
            <a:r>
              <a:rPr lang="en-US" sz="4000" dirty="0" err="1">
                <a:solidFill>
                  <a:schemeClr val="bg1"/>
                </a:solidFill>
              </a:rPr>
              <a:t>của</a:t>
            </a:r>
            <a:r>
              <a:rPr lang="en-US" sz="4000" dirty="0">
                <a:solidFill>
                  <a:schemeClr val="bg1"/>
                </a:solidFill>
              </a:rPr>
              <a:t> </a:t>
            </a:r>
            <a:r>
              <a:rPr lang="en-US" sz="4000" dirty="0" err="1">
                <a:solidFill>
                  <a:schemeClr val="bg1"/>
                </a:solidFill>
              </a:rPr>
              <a:t>nhân</a:t>
            </a:r>
            <a:r>
              <a:rPr lang="en-US" sz="4000" dirty="0">
                <a:solidFill>
                  <a:schemeClr val="bg1"/>
                </a:solidFill>
              </a:rPr>
              <a:t> </a:t>
            </a:r>
            <a:r>
              <a:rPr lang="en-US" sz="4000" dirty="0" err="1">
                <a:solidFill>
                  <a:schemeClr val="bg1"/>
                </a:solidFill>
              </a:rPr>
              <a:t>viên</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rPr>
              <a:t>Đặc tả Use Case</a:t>
            </a:r>
          </a:p>
        </p:txBody>
      </p:sp>
      <p:sp>
        <p:nvSpPr>
          <p:cNvPr id="100" name="Text Box 99"/>
          <p:cNvSpPr txBox="1"/>
          <p:nvPr/>
        </p:nvSpPr>
        <p:spPr>
          <a:xfrm>
            <a:off x="338455" y="1230630"/>
            <a:ext cx="5080000" cy="368300"/>
          </a:xfrm>
          <a:prstGeom prst="rect">
            <a:avLst/>
          </a:prstGeom>
          <a:noFill/>
          <a:ln w="9525">
            <a:noFill/>
          </a:ln>
        </p:spPr>
        <p:txBody>
          <a:bodyPr>
            <a:spAutoFit/>
          </a:bodyPr>
          <a:lstStyle/>
          <a:p>
            <a:pPr indent="0"/>
            <a:r>
              <a:rPr lang="en-US" b="0">
                <a:latin typeface="Calibri" panose="020F0502020204030204" charset="0"/>
              </a:rPr>
              <a:t>UC05 “Xóa sản phẩm”</a:t>
            </a:r>
          </a:p>
        </p:txBody>
      </p:sp>
      <p:sp>
        <p:nvSpPr>
          <p:cNvPr id="2" name="Text Box 1"/>
          <p:cNvSpPr txBox="1"/>
          <p:nvPr/>
        </p:nvSpPr>
        <p:spPr>
          <a:xfrm>
            <a:off x="6091555" y="1230630"/>
            <a:ext cx="5080000" cy="368300"/>
          </a:xfrm>
          <a:prstGeom prst="rect">
            <a:avLst/>
          </a:prstGeom>
          <a:noFill/>
          <a:ln w="9525">
            <a:noFill/>
          </a:ln>
        </p:spPr>
        <p:txBody>
          <a:bodyPr>
            <a:spAutoFit/>
          </a:bodyPr>
          <a:lstStyle/>
          <a:p>
            <a:pPr indent="0"/>
            <a:r>
              <a:rPr lang="en-US" b="0">
                <a:latin typeface="Calibri" panose="020F0502020204030204" charset="0"/>
              </a:rPr>
              <a:t>UC06 “Thêm sản phẩm”</a:t>
            </a:r>
          </a:p>
        </p:txBody>
      </p:sp>
      <p:cxnSp>
        <p:nvCxnSpPr>
          <p:cNvPr id="6" name="Straight Connector 5"/>
          <p:cNvCxnSpPr/>
          <p:nvPr/>
        </p:nvCxnSpPr>
        <p:spPr>
          <a:xfrm>
            <a:off x="5842970" y="1292926"/>
            <a:ext cx="0" cy="4855504"/>
          </a:xfrm>
          <a:prstGeom prst="line">
            <a:avLst/>
          </a:prstGeom>
        </p:spPr>
        <p:style>
          <a:lnRef idx="3">
            <a:schemeClr val="accent1"/>
          </a:lnRef>
          <a:fillRef idx="0">
            <a:schemeClr val="accent1"/>
          </a:fillRef>
          <a:effectRef idx="2">
            <a:schemeClr val="accent1"/>
          </a:effectRef>
          <a:fontRef idx="minor">
            <a:schemeClr val="tx1"/>
          </a:fontRef>
        </p:style>
      </p:cxnSp>
      <p:pic>
        <p:nvPicPr>
          <p:cNvPr id="5" name="Picture 4"/>
          <p:cNvPicPr>
            <a:picLocks noChangeAspect="1"/>
          </p:cNvPicPr>
          <p:nvPr/>
        </p:nvPicPr>
        <p:blipFill>
          <a:blip r:embed="rId2"/>
          <a:stretch>
            <a:fillRect/>
          </a:stretch>
        </p:blipFill>
        <p:spPr>
          <a:xfrm>
            <a:off x="149225" y="2218690"/>
            <a:ext cx="5505450" cy="3558540"/>
          </a:xfrm>
          <a:prstGeom prst="rect">
            <a:avLst/>
          </a:prstGeom>
        </p:spPr>
      </p:pic>
      <p:pic>
        <p:nvPicPr>
          <p:cNvPr id="8" name="Picture 7"/>
          <p:cNvPicPr>
            <a:picLocks noChangeAspect="1"/>
          </p:cNvPicPr>
          <p:nvPr/>
        </p:nvPicPr>
        <p:blipFill>
          <a:blip r:embed="rId3"/>
          <a:stretch>
            <a:fillRect/>
          </a:stretch>
        </p:blipFill>
        <p:spPr>
          <a:xfrm>
            <a:off x="6082665" y="2218690"/>
            <a:ext cx="5528310" cy="35445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 name="Picture 3" descr="Text&#10;&#10;Description automatically generated"/>
          <p:cNvPicPr/>
          <p:nvPr/>
        </p:nvPicPr>
        <p:blipFill>
          <a:blip r:embed="rId2"/>
          <a:stretch>
            <a:fillRect/>
          </a:stretch>
        </p:blipFill>
        <p:spPr>
          <a:xfrm>
            <a:off x="392040" y="271440"/>
            <a:ext cx="3174120" cy="1153080"/>
          </a:xfrm>
          <a:prstGeom prst="rect">
            <a:avLst/>
          </a:prstGeom>
          <a:ln>
            <a:noFill/>
          </a:ln>
        </p:spPr>
      </p:pic>
      <p:sp>
        <p:nvSpPr>
          <p:cNvPr id="307" name="CustomShape 1"/>
          <p:cNvSpPr/>
          <p:nvPr/>
        </p:nvSpPr>
        <p:spPr>
          <a:xfrm>
            <a:off x="724730" y="2269440"/>
            <a:ext cx="8251560" cy="848520"/>
          </a:xfrm>
          <a:prstGeom prst="rect">
            <a:avLst/>
          </a:prstGeom>
          <a:noFill/>
          <a:ln>
            <a:noFill/>
          </a:ln>
        </p:spPr>
        <p:style>
          <a:lnRef idx="0">
            <a:scrgbClr r="0" g="0" b="0"/>
          </a:lnRef>
          <a:fillRef idx="0">
            <a:scrgbClr r="0" g="0" b="0"/>
          </a:fillRef>
          <a:effectRef idx="0">
            <a:scrgbClr r="0" g="0" b="0"/>
          </a:effectRef>
          <a:fontRef idx="minor"/>
        </p:style>
        <p:txBody>
          <a:bodyPr/>
          <a:lstStyle/>
          <a:p>
            <a:endParaRPr lang="en-US"/>
          </a:p>
        </p:txBody>
      </p:sp>
      <p:sp>
        <p:nvSpPr>
          <p:cNvPr id="309" name="CustomShape 3"/>
          <p:cNvSpPr/>
          <p:nvPr/>
        </p:nvSpPr>
        <p:spPr>
          <a:xfrm>
            <a:off x="6962400" y="3269880"/>
            <a:ext cx="4329000" cy="1369440"/>
          </a:xfrm>
          <a:prstGeom prst="rect">
            <a:avLst/>
          </a:prstGeom>
          <a:noFill/>
          <a:ln>
            <a:noFill/>
          </a:ln>
        </p:spPr>
        <p:style>
          <a:lnRef idx="0">
            <a:scrgbClr r="0" g="0" b="0"/>
          </a:lnRef>
          <a:fillRef idx="0">
            <a:scrgbClr r="0" g="0" b="0"/>
          </a:fillRef>
          <a:effectRef idx="0">
            <a:scrgbClr r="0" g="0" b="0"/>
          </a:effectRef>
          <a:fontRef idx="minor"/>
        </p:style>
        <p:txBody>
          <a:bodyPr/>
          <a:lstStyle/>
          <a:p>
            <a:endParaRPr lang="en-US"/>
          </a:p>
        </p:txBody>
      </p:sp>
      <p:graphicFrame>
        <p:nvGraphicFramePr>
          <p:cNvPr id="5" name="Bảng 5"/>
          <p:cNvGraphicFramePr>
            <a:graphicFrameLocks noGrp="1"/>
          </p:cNvGraphicFramePr>
          <p:nvPr/>
        </p:nvGraphicFramePr>
        <p:xfrm>
          <a:off x="1132546" y="4240529"/>
          <a:ext cx="7435439" cy="1554480"/>
        </p:xfrm>
        <a:graphic>
          <a:graphicData uri="http://schemas.openxmlformats.org/drawingml/2006/table">
            <a:tbl>
              <a:tblPr firstRow="1" bandRow="1">
                <a:tableStyleId>{5C22544A-7EE6-4342-B048-85BDC9FD1C3A}</a:tableStyleId>
              </a:tblPr>
              <a:tblGrid>
                <a:gridCol w="2402840">
                  <a:extLst>
                    <a:ext uri="{9D8B030D-6E8A-4147-A177-3AD203B41FA5}">
                      <a16:colId xmlns:a16="http://schemas.microsoft.com/office/drawing/2014/main" val="20000"/>
                    </a:ext>
                  </a:extLst>
                </a:gridCol>
                <a:gridCol w="2885664">
                  <a:extLst>
                    <a:ext uri="{9D8B030D-6E8A-4147-A177-3AD203B41FA5}">
                      <a16:colId xmlns:a16="http://schemas.microsoft.com/office/drawing/2014/main" val="20001"/>
                    </a:ext>
                  </a:extLst>
                </a:gridCol>
                <a:gridCol w="2146935">
                  <a:extLst>
                    <a:ext uri="{9D8B030D-6E8A-4147-A177-3AD203B41FA5}">
                      <a16:colId xmlns:a16="http://schemas.microsoft.com/office/drawing/2014/main" val="20002"/>
                    </a:ext>
                  </a:extLst>
                </a:gridCol>
              </a:tblGrid>
              <a:tr h="208915">
                <a:tc>
                  <a:txBody>
                    <a:bodyPr/>
                    <a:lstStyle/>
                    <a:p>
                      <a:r>
                        <a:rPr lang="vi-VN" b="0">
                          <a:solidFill>
                            <a:schemeClr val="tx1"/>
                          </a:solidFill>
                        </a:rPr>
                        <a:t>GV hướng dẫn:</a:t>
                      </a:r>
                    </a:p>
                  </a:txBody>
                  <a:tcPr>
                    <a:noFill/>
                  </a:tcPr>
                </a:tc>
                <a:tc gridSpan="2">
                  <a:txBody>
                    <a:bodyPr/>
                    <a:lstStyle/>
                    <a:p>
                      <a:r>
                        <a:rPr lang="vi-VN" b="0" dirty="0">
                          <a:solidFill>
                            <a:schemeClr val="tx1"/>
                          </a:solidFill>
                        </a:rPr>
                        <a:t>TS. </a:t>
                      </a:r>
                      <a:r>
                        <a:rPr lang="en-US" b="0" dirty="0" err="1">
                          <a:solidFill>
                            <a:schemeClr val="tx1"/>
                          </a:solidFill>
                        </a:rPr>
                        <a:t>Nguyễn</a:t>
                      </a:r>
                      <a:r>
                        <a:rPr lang="en-US" b="0" dirty="0">
                          <a:solidFill>
                            <a:schemeClr val="tx1"/>
                          </a:solidFill>
                        </a:rPr>
                        <a:t> </a:t>
                      </a:r>
                      <a:r>
                        <a:rPr lang="en-US" b="0" dirty="0" err="1">
                          <a:solidFill>
                            <a:schemeClr val="tx1"/>
                          </a:solidFill>
                        </a:rPr>
                        <a:t>Hữu</a:t>
                      </a:r>
                      <a:r>
                        <a:rPr lang="en-US" b="0" dirty="0">
                          <a:solidFill>
                            <a:schemeClr val="tx1"/>
                          </a:solidFill>
                        </a:rPr>
                        <a:t> </a:t>
                      </a:r>
                      <a:r>
                        <a:rPr lang="en-US" b="0" dirty="0" err="1">
                          <a:solidFill>
                            <a:schemeClr val="tx1"/>
                          </a:solidFill>
                        </a:rPr>
                        <a:t>Đức</a:t>
                      </a:r>
                      <a:endParaRPr lang="vi-VN" b="0" dirty="0">
                        <a:solidFill>
                          <a:schemeClr val="tx1"/>
                        </a:solidFill>
                      </a:endParaRPr>
                    </a:p>
                  </a:txBody>
                  <a:tcPr>
                    <a:noFill/>
                  </a:tcPr>
                </a:tc>
                <a:tc hMerge="1">
                  <a:txBody>
                    <a:bodyPr/>
                    <a:lstStyle/>
                    <a:p>
                      <a:endParaRPr lang="vi-VN"/>
                    </a:p>
                  </a:txBody>
                  <a:tcPr/>
                </a:tc>
                <a:extLst>
                  <a:ext uri="{0D108BD9-81ED-4DB2-BD59-A6C34878D82A}">
                    <a16:rowId xmlns:a16="http://schemas.microsoft.com/office/drawing/2014/main" val="10000"/>
                  </a:ext>
                </a:extLst>
              </a:tr>
              <a:tr h="370840">
                <a:tc>
                  <a:txBody>
                    <a:bodyPr/>
                    <a:lstStyle/>
                    <a:p>
                      <a:r>
                        <a:rPr lang="vi-VN" b="0">
                          <a:solidFill>
                            <a:schemeClr val="tx1"/>
                          </a:solidFill>
                        </a:rPr>
                        <a:t>Sinh viên thực hiện:</a:t>
                      </a:r>
                    </a:p>
                  </a:txBody>
                  <a:tcPr>
                    <a:noFill/>
                  </a:tcPr>
                </a:tc>
                <a:tc>
                  <a:txBody>
                    <a:bodyPr/>
                    <a:lstStyle/>
                    <a:p>
                      <a:r>
                        <a:rPr lang="en-US" b="0" dirty="0" err="1">
                          <a:solidFill>
                            <a:schemeClr val="tx1"/>
                          </a:solidFill>
                        </a:rPr>
                        <a:t>Bùi Việt Anh</a:t>
                      </a:r>
                    </a:p>
                    <a:p>
                      <a:r>
                        <a:rPr lang="en-US" b="0" dirty="0">
                          <a:solidFill>
                            <a:schemeClr val="tx1"/>
                          </a:solidFill>
                        </a:rPr>
                        <a:t>Nguyễn Huy Toàn</a:t>
                      </a:r>
                    </a:p>
                    <a:p>
                      <a:r>
                        <a:rPr lang="en-US" b="0" dirty="0">
                          <a:solidFill>
                            <a:schemeClr val="tx1"/>
                          </a:solidFill>
                        </a:rPr>
                        <a:t>Trần Văn Báu</a:t>
                      </a:r>
                    </a:p>
                    <a:p>
                      <a:r>
                        <a:rPr lang="en-US" b="0" dirty="0">
                          <a:solidFill>
                            <a:schemeClr val="tx1"/>
                          </a:solidFill>
                        </a:rPr>
                        <a:t>Nguyễn Văn Thành</a:t>
                      </a:r>
                    </a:p>
                  </a:txBody>
                  <a:tcPr>
                    <a:noFill/>
                  </a:tcPr>
                </a:tc>
                <a:tc>
                  <a:txBody>
                    <a:bodyPr/>
                    <a:lstStyle/>
                    <a:p>
                      <a:pPr lvl="0">
                        <a:buNone/>
                      </a:pPr>
                      <a:r>
                        <a:rPr lang="vi-VN" b="0" dirty="0">
                          <a:solidFill>
                            <a:schemeClr val="tx1"/>
                          </a:solidFill>
                        </a:rPr>
                        <a:t>2020</a:t>
                      </a:r>
                      <a:r>
                        <a:rPr lang="en-US" altLang="vi-VN" b="0" dirty="0">
                          <a:solidFill>
                            <a:schemeClr val="tx1"/>
                          </a:solidFill>
                        </a:rPr>
                        <a:t>4709</a:t>
                      </a:r>
                      <a:endParaRPr lang="vi-VN" b="0" dirty="0">
                        <a:solidFill>
                          <a:schemeClr val="tx1"/>
                        </a:solidFill>
                      </a:endParaRPr>
                    </a:p>
                    <a:p>
                      <a:pPr lvl="0">
                        <a:buNone/>
                      </a:pPr>
                      <a:r>
                        <a:rPr lang="en-US" b="0" dirty="0">
                          <a:solidFill>
                            <a:schemeClr val="tx1"/>
                          </a:solidFill>
                        </a:rPr>
                        <a:t>20204796</a:t>
                      </a:r>
                      <a:endParaRPr lang="vi-VN" b="0" dirty="0">
                        <a:solidFill>
                          <a:schemeClr val="tx1"/>
                        </a:solidFill>
                      </a:endParaRPr>
                    </a:p>
                    <a:p>
                      <a:pPr lvl="0">
                        <a:buNone/>
                      </a:pPr>
                      <a:r>
                        <a:rPr lang="en-US" b="0" dirty="0">
                          <a:solidFill>
                            <a:schemeClr val="tx1"/>
                          </a:solidFill>
                        </a:rPr>
                        <a:t>20204813</a:t>
                      </a:r>
                      <a:endParaRPr lang="vi-VN" b="0" dirty="0">
                        <a:solidFill>
                          <a:schemeClr val="tx1"/>
                        </a:solidFill>
                      </a:endParaRPr>
                    </a:p>
                    <a:p>
                      <a:pPr lvl="0">
                        <a:buNone/>
                      </a:pPr>
                      <a:r>
                        <a:rPr lang="en-US" b="0" dirty="0">
                          <a:solidFill>
                            <a:schemeClr val="tx1"/>
                          </a:solidFill>
                        </a:rPr>
                        <a:t>20204789</a:t>
                      </a:r>
                      <a:endParaRPr lang="vi-VN" b="0" dirty="0">
                        <a:solidFill>
                          <a:schemeClr val="tx1"/>
                        </a:solidFill>
                      </a:endParaRPr>
                    </a:p>
                  </a:txBody>
                  <a:tcPr>
                    <a:noFill/>
                  </a:tcPr>
                </a:tc>
                <a:extLst>
                  <a:ext uri="{0D108BD9-81ED-4DB2-BD59-A6C34878D82A}">
                    <a16:rowId xmlns:a16="http://schemas.microsoft.com/office/drawing/2014/main" val="10001"/>
                  </a:ext>
                </a:extLst>
              </a:tr>
            </a:tbl>
          </a:graphicData>
        </a:graphic>
      </p:graphicFrame>
      <p:sp>
        <p:nvSpPr>
          <p:cNvPr id="3" name="Title 1"/>
          <p:cNvSpPr>
            <a:spLocks noGrp="1"/>
          </p:cNvSpPr>
          <p:nvPr/>
        </p:nvSpPr>
        <p:spPr>
          <a:xfrm>
            <a:off x="2603060" y="1124690"/>
            <a:ext cx="9589022" cy="1144800"/>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vi-VN" dirty="0">
                <a:solidFill>
                  <a:srgbClr val="FF0000"/>
                </a:solidFill>
                <a:effectLst/>
                <a:latin typeface="Times New Roman" panose="02020603050405020304" charset="0"/>
                <a:cs typeface="Times New Roman" panose="02020603050405020304" charset="0"/>
              </a:rPr>
              <a:t>BÁO CÁO BÀI TẬP LỚN</a:t>
            </a:r>
          </a:p>
        </p:txBody>
      </p:sp>
      <p:sp>
        <p:nvSpPr>
          <p:cNvPr id="6" name="Title 1"/>
          <p:cNvSpPr>
            <a:spLocks noGrp="1"/>
          </p:cNvSpPr>
          <p:nvPr/>
        </p:nvSpPr>
        <p:spPr>
          <a:xfrm>
            <a:off x="1462405" y="1832610"/>
            <a:ext cx="9603740" cy="1144905"/>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vi-VN" sz="3200" i="1" u="sng" dirty="0">
                <a:solidFill>
                  <a:srgbClr val="FF0000"/>
                </a:solidFill>
                <a:latin typeface="Times New Roman" panose="02020603050405020304" charset="0"/>
                <a:cs typeface="Times New Roman" panose="02020603050405020304" charset="0"/>
              </a:rPr>
              <a:t>Học phần:</a:t>
            </a:r>
            <a:r>
              <a:rPr lang="en-US" altLang="vi-VN" sz="3200" dirty="0">
                <a:solidFill>
                  <a:srgbClr val="FF0000"/>
                </a:solidFill>
                <a:latin typeface="Times New Roman" panose="02020603050405020304" charset="0"/>
                <a:cs typeface="Times New Roman" panose="02020603050405020304" charset="0"/>
              </a:rPr>
              <a:t>PHÂN TÍCH VÀ THIẾT KẾ HỆ THỐNG</a:t>
            </a:r>
          </a:p>
        </p:txBody>
      </p:sp>
      <p:sp>
        <p:nvSpPr>
          <p:cNvPr id="7" name="Title 1"/>
          <p:cNvSpPr>
            <a:spLocks noGrp="1"/>
          </p:cNvSpPr>
          <p:nvPr/>
        </p:nvSpPr>
        <p:spPr>
          <a:xfrm>
            <a:off x="1132840" y="3117850"/>
            <a:ext cx="9603740" cy="1144905"/>
          </a:xfrm>
          <a:prstGeom prst="rect">
            <a:avLst/>
          </a:prstGeom>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vi-VN" sz="3200" i="1" u="sng" dirty="0">
                <a:solidFill>
                  <a:schemeClr val="tx1"/>
                </a:solidFill>
                <a:latin typeface="Times New Roman" panose="02020603050405020304" charset="0"/>
                <a:cs typeface="Times New Roman" panose="02020603050405020304" charset="0"/>
              </a:rPr>
              <a:t>Đề tài:</a:t>
            </a:r>
            <a:r>
              <a:rPr lang="en-US" altLang="vi-VN" sz="3200" dirty="0">
                <a:solidFill>
                  <a:schemeClr val="tx1"/>
                </a:solidFill>
                <a:latin typeface="Times New Roman" panose="02020603050405020304" charset="0"/>
                <a:cs typeface="Times New Roman" panose="02020603050405020304" charset="0"/>
              </a:rPr>
              <a:t> Hệ thống website bán đồ ăn nhanh</a:t>
            </a:r>
          </a:p>
        </p:txBody>
      </p:sp>
      <p:sp>
        <p:nvSpPr>
          <p:cNvPr id="8" name="Text Box 7"/>
          <p:cNvSpPr txBox="1"/>
          <p:nvPr/>
        </p:nvSpPr>
        <p:spPr>
          <a:xfrm>
            <a:off x="4513580" y="2624455"/>
            <a:ext cx="1897380" cy="645160"/>
          </a:xfrm>
          <a:prstGeom prst="rect">
            <a:avLst/>
          </a:prstGeom>
          <a:noFill/>
        </p:spPr>
        <p:txBody>
          <a:bodyPr wrap="none" rtlCol="0">
            <a:spAutoFit/>
          </a:bodyPr>
          <a:lstStyle/>
          <a:p>
            <a:r>
              <a:rPr lang="en-US" sz="3600">
                <a:solidFill>
                  <a:srgbClr val="FF0000"/>
                </a:solidFill>
                <a:latin typeface="Times New Roman" panose="02020603050405020304" charset="0"/>
                <a:cs typeface="Times New Roman" panose="02020603050405020304" charset="0"/>
              </a:rPr>
              <a:t>Nhóm 14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3.1.1 </a:t>
            </a:r>
            <a:r>
              <a:rPr lang="en-US" sz="4000" dirty="0" err="1">
                <a:solidFill>
                  <a:schemeClr val="bg1"/>
                </a:solidFill>
              </a:rPr>
              <a:t>Nhóm</a:t>
            </a:r>
            <a:r>
              <a:rPr lang="en-US" sz="4000" dirty="0">
                <a:solidFill>
                  <a:schemeClr val="bg1"/>
                </a:solidFill>
              </a:rPr>
              <a:t> use case </a:t>
            </a:r>
            <a:r>
              <a:rPr lang="en-US" sz="4000" dirty="0" err="1">
                <a:solidFill>
                  <a:schemeClr val="bg1"/>
                </a:solidFill>
              </a:rPr>
              <a:t>của</a:t>
            </a:r>
            <a:r>
              <a:rPr lang="en-US" sz="4000" dirty="0">
                <a:solidFill>
                  <a:schemeClr val="bg1"/>
                </a:solidFill>
              </a:rPr>
              <a:t> </a:t>
            </a:r>
            <a:r>
              <a:rPr lang="en-US" sz="4000" dirty="0" err="1">
                <a:solidFill>
                  <a:schemeClr val="bg1"/>
                </a:solidFill>
              </a:rPr>
              <a:t>nhân</a:t>
            </a:r>
            <a:r>
              <a:rPr lang="en-US" sz="4000" dirty="0">
                <a:solidFill>
                  <a:schemeClr val="bg1"/>
                </a:solidFill>
              </a:rPr>
              <a:t> </a:t>
            </a:r>
            <a:r>
              <a:rPr lang="en-US" sz="4000" dirty="0" err="1">
                <a:solidFill>
                  <a:schemeClr val="bg1"/>
                </a:solidFill>
              </a:rPr>
              <a:t>viên</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rPr>
              <a:t>B// Phân rã usecase “Quản lý sự kiện”</a:t>
            </a:r>
          </a:p>
        </p:txBody>
      </p:sp>
      <p:pic>
        <p:nvPicPr>
          <p:cNvPr id="13" name="image12.png" descr="Diagram  Description automatically generated"/>
          <p:cNvPicPr>
            <a:picLocks noChangeAspect="1"/>
          </p:cNvPicPr>
          <p:nvPr/>
        </p:nvPicPr>
        <p:blipFill>
          <a:blip r:embed="rId2" cstate="print"/>
          <a:stretch>
            <a:fillRect/>
          </a:stretch>
        </p:blipFill>
        <p:spPr>
          <a:xfrm>
            <a:off x="1365250" y="1773555"/>
            <a:ext cx="8968740" cy="38957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3.1.1 </a:t>
            </a:r>
            <a:r>
              <a:rPr lang="en-US" sz="4000" dirty="0" err="1">
                <a:solidFill>
                  <a:schemeClr val="bg1"/>
                </a:solidFill>
              </a:rPr>
              <a:t>Nhóm</a:t>
            </a:r>
            <a:r>
              <a:rPr lang="en-US" sz="4000" dirty="0">
                <a:solidFill>
                  <a:schemeClr val="bg1"/>
                </a:solidFill>
              </a:rPr>
              <a:t> use case </a:t>
            </a:r>
            <a:r>
              <a:rPr lang="en-US" sz="4000" dirty="0" err="1">
                <a:solidFill>
                  <a:schemeClr val="bg1"/>
                </a:solidFill>
              </a:rPr>
              <a:t>của</a:t>
            </a:r>
            <a:r>
              <a:rPr lang="en-US" sz="4000" dirty="0">
                <a:solidFill>
                  <a:schemeClr val="bg1"/>
                </a:solidFill>
              </a:rPr>
              <a:t> </a:t>
            </a:r>
            <a:r>
              <a:rPr lang="en-US" sz="4000" dirty="0" err="1">
                <a:solidFill>
                  <a:schemeClr val="bg1"/>
                </a:solidFill>
              </a:rPr>
              <a:t>nhân</a:t>
            </a:r>
            <a:r>
              <a:rPr lang="en-US" sz="4000" dirty="0">
                <a:solidFill>
                  <a:schemeClr val="bg1"/>
                </a:solidFill>
              </a:rPr>
              <a:t> </a:t>
            </a:r>
            <a:r>
              <a:rPr lang="en-US" sz="4000" dirty="0" err="1">
                <a:solidFill>
                  <a:schemeClr val="bg1"/>
                </a:solidFill>
              </a:rPr>
              <a:t>viên</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rPr>
              <a:t>Đặc tả Use Case</a:t>
            </a:r>
          </a:p>
        </p:txBody>
      </p:sp>
      <p:sp>
        <p:nvSpPr>
          <p:cNvPr id="100" name="Text Box 99"/>
          <p:cNvSpPr txBox="1"/>
          <p:nvPr/>
        </p:nvSpPr>
        <p:spPr>
          <a:xfrm>
            <a:off x="338455" y="1230630"/>
            <a:ext cx="5080000" cy="368300"/>
          </a:xfrm>
          <a:prstGeom prst="rect">
            <a:avLst/>
          </a:prstGeom>
          <a:noFill/>
          <a:ln w="9525">
            <a:noFill/>
          </a:ln>
        </p:spPr>
        <p:txBody>
          <a:bodyPr>
            <a:spAutoFit/>
          </a:bodyPr>
          <a:lstStyle/>
          <a:p>
            <a:pPr indent="0"/>
            <a:r>
              <a:rPr lang="en-US" b="0">
                <a:latin typeface="Calibri" panose="020F0502020204030204" charset="0"/>
              </a:rPr>
              <a:t>UC07 “Xem danh sách sự kiện”</a:t>
            </a:r>
          </a:p>
        </p:txBody>
      </p:sp>
      <p:sp>
        <p:nvSpPr>
          <p:cNvPr id="2" name="Text Box 1"/>
          <p:cNvSpPr txBox="1"/>
          <p:nvPr/>
        </p:nvSpPr>
        <p:spPr>
          <a:xfrm>
            <a:off x="6091555" y="1230630"/>
            <a:ext cx="5080000" cy="368300"/>
          </a:xfrm>
          <a:prstGeom prst="rect">
            <a:avLst/>
          </a:prstGeom>
          <a:noFill/>
          <a:ln w="9525">
            <a:noFill/>
          </a:ln>
        </p:spPr>
        <p:txBody>
          <a:bodyPr>
            <a:spAutoFit/>
          </a:bodyPr>
          <a:lstStyle/>
          <a:p>
            <a:pPr indent="0"/>
            <a:r>
              <a:rPr lang="en-US" b="0">
                <a:latin typeface="Calibri" panose="020F0502020204030204" charset="0"/>
              </a:rPr>
              <a:t>UC08 “Tìm kiếm sự kiện”</a:t>
            </a:r>
          </a:p>
        </p:txBody>
      </p:sp>
      <p:cxnSp>
        <p:nvCxnSpPr>
          <p:cNvPr id="6" name="Straight Connector 5"/>
          <p:cNvCxnSpPr/>
          <p:nvPr/>
        </p:nvCxnSpPr>
        <p:spPr>
          <a:xfrm>
            <a:off x="5842970" y="1292926"/>
            <a:ext cx="0" cy="4855504"/>
          </a:xfrm>
          <a:prstGeom prst="line">
            <a:avLst/>
          </a:prstGeom>
        </p:spPr>
        <p:style>
          <a:lnRef idx="3">
            <a:schemeClr val="accent1"/>
          </a:lnRef>
          <a:fillRef idx="0">
            <a:schemeClr val="accent1"/>
          </a:fillRef>
          <a:effectRef idx="2">
            <a:schemeClr val="accent1"/>
          </a:effectRef>
          <a:fontRef idx="minor">
            <a:schemeClr val="tx1"/>
          </a:fontRef>
        </p:style>
      </p:cxnSp>
      <p:pic>
        <p:nvPicPr>
          <p:cNvPr id="5" name="Picture 4"/>
          <p:cNvPicPr>
            <a:picLocks noChangeAspect="1"/>
          </p:cNvPicPr>
          <p:nvPr/>
        </p:nvPicPr>
        <p:blipFill>
          <a:blip r:embed="rId2"/>
          <a:stretch>
            <a:fillRect/>
          </a:stretch>
        </p:blipFill>
        <p:spPr>
          <a:xfrm>
            <a:off x="338455" y="2385060"/>
            <a:ext cx="5372100" cy="2739390"/>
          </a:xfrm>
          <a:prstGeom prst="rect">
            <a:avLst/>
          </a:prstGeom>
        </p:spPr>
      </p:pic>
      <p:pic>
        <p:nvPicPr>
          <p:cNvPr id="10" name="Picture 9"/>
          <p:cNvPicPr>
            <a:picLocks noChangeAspect="1"/>
          </p:cNvPicPr>
          <p:nvPr/>
        </p:nvPicPr>
        <p:blipFill>
          <a:blip r:embed="rId3"/>
          <a:stretch>
            <a:fillRect/>
          </a:stretch>
        </p:blipFill>
        <p:spPr>
          <a:xfrm>
            <a:off x="5975985" y="2385060"/>
            <a:ext cx="5941695" cy="2740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3.1.1 </a:t>
            </a:r>
            <a:r>
              <a:rPr lang="en-US" sz="4000" dirty="0" err="1">
                <a:solidFill>
                  <a:schemeClr val="bg1"/>
                </a:solidFill>
              </a:rPr>
              <a:t>Nhóm</a:t>
            </a:r>
            <a:r>
              <a:rPr lang="en-US" sz="4000" dirty="0">
                <a:solidFill>
                  <a:schemeClr val="bg1"/>
                </a:solidFill>
              </a:rPr>
              <a:t> use case </a:t>
            </a:r>
            <a:r>
              <a:rPr lang="en-US" sz="4000" dirty="0" err="1">
                <a:solidFill>
                  <a:schemeClr val="bg1"/>
                </a:solidFill>
              </a:rPr>
              <a:t>của</a:t>
            </a:r>
            <a:r>
              <a:rPr lang="en-US" sz="4000" dirty="0">
                <a:solidFill>
                  <a:schemeClr val="bg1"/>
                </a:solidFill>
              </a:rPr>
              <a:t> </a:t>
            </a:r>
            <a:r>
              <a:rPr lang="en-US" sz="4000" dirty="0" err="1">
                <a:solidFill>
                  <a:schemeClr val="bg1"/>
                </a:solidFill>
              </a:rPr>
              <a:t>nhân</a:t>
            </a:r>
            <a:r>
              <a:rPr lang="en-US" sz="4000" dirty="0">
                <a:solidFill>
                  <a:schemeClr val="bg1"/>
                </a:solidFill>
              </a:rPr>
              <a:t> </a:t>
            </a:r>
            <a:r>
              <a:rPr lang="en-US" sz="4000" dirty="0" err="1">
                <a:solidFill>
                  <a:schemeClr val="bg1"/>
                </a:solidFill>
              </a:rPr>
              <a:t>viên</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rPr>
              <a:t>Đặc tả Use Case</a:t>
            </a:r>
          </a:p>
        </p:txBody>
      </p:sp>
      <p:sp>
        <p:nvSpPr>
          <p:cNvPr id="100" name="Text Box 99"/>
          <p:cNvSpPr txBox="1"/>
          <p:nvPr/>
        </p:nvSpPr>
        <p:spPr>
          <a:xfrm>
            <a:off x="338455" y="1230630"/>
            <a:ext cx="5080000" cy="368300"/>
          </a:xfrm>
          <a:prstGeom prst="rect">
            <a:avLst/>
          </a:prstGeom>
          <a:noFill/>
          <a:ln w="9525">
            <a:noFill/>
          </a:ln>
        </p:spPr>
        <p:txBody>
          <a:bodyPr>
            <a:spAutoFit/>
          </a:bodyPr>
          <a:lstStyle/>
          <a:p>
            <a:pPr indent="0"/>
            <a:r>
              <a:rPr lang="en-US" b="0">
                <a:latin typeface="Calibri" panose="020F0502020204030204" charset="0"/>
              </a:rPr>
              <a:t>UC09 “Xem chi tiết sự kiện”</a:t>
            </a:r>
          </a:p>
        </p:txBody>
      </p:sp>
      <p:sp>
        <p:nvSpPr>
          <p:cNvPr id="2" name="Text Box 1"/>
          <p:cNvSpPr txBox="1"/>
          <p:nvPr/>
        </p:nvSpPr>
        <p:spPr>
          <a:xfrm>
            <a:off x="6091555" y="1230630"/>
            <a:ext cx="5080000" cy="368300"/>
          </a:xfrm>
          <a:prstGeom prst="rect">
            <a:avLst/>
          </a:prstGeom>
          <a:noFill/>
          <a:ln w="9525">
            <a:noFill/>
          </a:ln>
        </p:spPr>
        <p:txBody>
          <a:bodyPr>
            <a:spAutoFit/>
          </a:bodyPr>
          <a:lstStyle/>
          <a:p>
            <a:pPr indent="0"/>
            <a:r>
              <a:rPr lang="en-US" b="0">
                <a:latin typeface="Calibri" panose="020F0502020204030204" charset="0"/>
              </a:rPr>
              <a:t>UC10 “Xóa sự kiện”</a:t>
            </a:r>
          </a:p>
        </p:txBody>
      </p:sp>
      <p:cxnSp>
        <p:nvCxnSpPr>
          <p:cNvPr id="6" name="Straight Connector 5"/>
          <p:cNvCxnSpPr/>
          <p:nvPr/>
        </p:nvCxnSpPr>
        <p:spPr>
          <a:xfrm>
            <a:off x="5842970" y="1292926"/>
            <a:ext cx="0" cy="4855504"/>
          </a:xfrm>
          <a:prstGeom prst="line">
            <a:avLst/>
          </a:prstGeom>
        </p:spPr>
        <p:style>
          <a:lnRef idx="3">
            <a:schemeClr val="accent1"/>
          </a:lnRef>
          <a:fillRef idx="0">
            <a:schemeClr val="accent1"/>
          </a:fillRef>
          <a:effectRef idx="2">
            <a:schemeClr val="accent1"/>
          </a:effectRef>
          <a:fontRef idx="minor">
            <a:schemeClr val="tx1"/>
          </a:fontRef>
        </p:style>
      </p:cxnSp>
      <p:pic>
        <p:nvPicPr>
          <p:cNvPr id="5" name="Picture 4"/>
          <p:cNvPicPr>
            <a:picLocks noChangeAspect="1"/>
          </p:cNvPicPr>
          <p:nvPr/>
        </p:nvPicPr>
        <p:blipFill>
          <a:blip r:embed="rId2"/>
          <a:stretch>
            <a:fillRect/>
          </a:stretch>
        </p:blipFill>
        <p:spPr>
          <a:xfrm>
            <a:off x="83820" y="2260600"/>
            <a:ext cx="5589270" cy="3115945"/>
          </a:xfrm>
          <a:prstGeom prst="rect">
            <a:avLst/>
          </a:prstGeom>
        </p:spPr>
      </p:pic>
      <p:grpSp>
        <p:nvGrpSpPr>
          <p:cNvPr id="10" name="Group 9"/>
          <p:cNvGrpSpPr/>
          <p:nvPr/>
        </p:nvGrpSpPr>
        <p:grpSpPr>
          <a:xfrm>
            <a:off x="6096000" y="2260600"/>
            <a:ext cx="5372100" cy="3190240"/>
            <a:chOff x="9871" y="3528"/>
            <a:chExt cx="8460" cy="5024"/>
          </a:xfrm>
        </p:grpSpPr>
        <p:pic>
          <p:nvPicPr>
            <p:cNvPr id="8" name="Picture 7"/>
            <p:cNvPicPr>
              <a:picLocks noChangeAspect="1"/>
            </p:cNvPicPr>
            <p:nvPr/>
          </p:nvPicPr>
          <p:blipFill>
            <a:blip r:embed="rId3"/>
            <a:stretch>
              <a:fillRect/>
            </a:stretch>
          </p:blipFill>
          <p:spPr>
            <a:xfrm>
              <a:off x="9871" y="3528"/>
              <a:ext cx="8412" cy="3168"/>
            </a:xfrm>
            <a:prstGeom prst="rect">
              <a:avLst/>
            </a:prstGeom>
          </p:spPr>
        </p:pic>
        <p:pic>
          <p:nvPicPr>
            <p:cNvPr id="9" name="Picture 8"/>
            <p:cNvPicPr>
              <a:picLocks noChangeAspect="1"/>
            </p:cNvPicPr>
            <p:nvPr/>
          </p:nvPicPr>
          <p:blipFill>
            <a:blip r:embed="rId4"/>
            <a:stretch>
              <a:fillRect/>
            </a:stretch>
          </p:blipFill>
          <p:spPr>
            <a:xfrm>
              <a:off x="9871" y="6272"/>
              <a:ext cx="8460" cy="2280"/>
            </a:xfrm>
            <a:prstGeom prst="rect">
              <a:avLst/>
            </a:prstGeom>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3.1.1 </a:t>
            </a:r>
            <a:r>
              <a:rPr lang="en-US" sz="4000" dirty="0" err="1">
                <a:solidFill>
                  <a:schemeClr val="bg1"/>
                </a:solidFill>
              </a:rPr>
              <a:t>Nhóm</a:t>
            </a:r>
            <a:r>
              <a:rPr lang="en-US" sz="4000" dirty="0">
                <a:solidFill>
                  <a:schemeClr val="bg1"/>
                </a:solidFill>
              </a:rPr>
              <a:t> use case </a:t>
            </a:r>
            <a:r>
              <a:rPr lang="en-US" sz="4000" dirty="0" err="1">
                <a:solidFill>
                  <a:schemeClr val="bg1"/>
                </a:solidFill>
              </a:rPr>
              <a:t>của</a:t>
            </a:r>
            <a:r>
              <a:rPr lang="en-US" sz="4000" dirty="0">
                <a:solidFill>
                  <a:schemeClr val="bg1"/>
                </a:solidFill>
              </a:rPr>
              <a:t> </a:t>
            </a:r>
            <a:r>
              <a:rPr lang="en-US" sz="4000" dirty="0" err="1">
                <a:solidFill>
                  <a:schemeClr val="bg1"/>
                </a:solidFill>
              </a:rPr>
              <a:t>nhân</a:t>
            </a:r>
            <a:r>
              <a:rPr lang="en-US" sz="4000" dirty="0">
                <a:solidFill>
                  <a:schemeClr val="bg1"/>
                </a:solidFill>
              </a:rPr>
              <a:t> </a:t>
            </a:r>
            <a:r>
              <a:rPr lang="en-US" sz="4000" dirty="0" err="1">
                <a:solidFill>
                  <a:schemeClr val="bg1"/>
                </a:solidFill>
              </a:rPr>
              <a:t>viên</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rPr>
              <a:t>Đặc tả Use Case</a:t>
            </a:r>
          </a:p>
        </p:txBody>
      </p:sp>
      <p:sp>
        <p:nvSpPr>
          <p:cNvPr id="100" name="Text Box 99"/>
          <p:cNvSpPr txBox="1"/>
          <p:nvPr/>
        </p:nvSpPr>
        <p:spPr>
          <a:xfrm>
            <a:off x="338455" y="1230630"/>
            <a:ext cx="5080000" cy="368300"/>
          </a:xfrm>
          <a:prstGeom prst="rect">
            <a:avLst/>
          </a:prstGeom>
          <a:noFill/>
          <a:ln w="9525">
            <a:noFill/>
          </a:ln>
        </p:spPr>
        <p:txBody>
          <a:bodyPr>
            <a:spAutoFit/>
          </a:bodyPr>
          <a:lstStyle/>
          <a:p>
            <a:pPr indent="0"/>
            <a:r>
              <a:rPr lang="en-US" b="0">
                <a:latin typeface="Calibri" panose="020F0502020204030204" charset="0"/>
              </a:rPr>
              <a:t>UC11 “Sửa thông tin sự kiện”</a:t>
            </a:r>
          </a:p>
        </p:txBody>
      </p:sp>
      <p:sp>
        <p:nvSpPr>
          <p:cNvPr id="2" name="Text Box 1"/>
          <p:cNvSpPr txBox="1"/>
          <p:nvPr/>
        </p:nvSpPr>
        <p:spPr>
          <a:xfrm>
            <a:off x="6091555" y="1230630"/>
            <a:ext cx="5080000" cy="368300"/>
          </a:xfrm>
          <a:prstGeom prst="rect">
            <a:avLst/>
          </a:prstGeom>
          <a:noFill/>
          <a:ln w="9525">
            <a:noFill/>
          </a:ln>
        </p:spPr>
        <p:txBody>
          <a:bodyPr>
            <a:spAutoFit/>
          </a:bodyPr>
          <a:lstStyle/>
          <a:p>
            <a:pPr indent="0"/>
            <a:r>
              <a:rPr lang="en-US" b="0">
                <a:latin typeface="Calibri" panose="020F0502020204030204" charset="0"/>
              </a:rPr>
              <a:t>UC12 “Thêm sự kiện”</a:t>
            </a:r>
          </a:p>
        </p:txBody>
      </p:sp>
      <p:cxnSp>
        <p:nvCxnSpPr>
          <p:cNvPr id="6" name="Straight Connector 5"/>
          <p:cNvCxnSpPr/>
          <p:nvPr/>
        </p:nvCxnSpPr>
        <p:spPr>
          <a:xfrm>
            <a:off x="5842970" y="1292926"/>
            <a:ext cx="0" cy="4855504"/>
          </a:xfrm>
          <a:prstGeom prst="line">
            <a:avLst/>
          </a:prstGeom>
        </p:spPr>
        <p:style>
          <a:lnRef idx="3">
            <a:schemeClr val="accent1"/>
          </a:lnRef>
          <a:fillRef idx="0">
            <a:schemeClr val="accent1"/>
          </a:fillRef>
          <a:effectRef idx="2">
            <a:schemeClr val="accent1"/>
          </a:effectRef>
          <a:fontRef idx="minor">
            <a:schemeClr val="tx1"/>
          </a:fontRef>
        </p:style>
      </p:cxnSp>
      <p:pic>
        <p:nvPicPr>
          <p:cNvPr id="7" name="Picture 6"/>
          <p:cNvPicPr>
            <a:picLocks noChangeAspect="1"/>
          </p:cNvPicPr>
          <p:nvPr/>
        </p:nvPicPr>
        <p:blipFill>
          <a:blip r:embed="rId2"/>
          <a:stretch>
            <a:fillRect/>
          </a:stretch>
        </p:blipFill>
        <p:spPr>
          <a:xfrm>
            <a:off x="289560" y="1691005"/>
            <a:ext cx="5364480" cy="4191000"/>
          </a:xfrm>
          <a:prstGeom prst="rect">
            <a:avLst/>
          </a:prstGeom>
        </p:spPr>
      </p:pic>
      <p:grpSp>
        <p:nvGrpSpPr>
          <p:cNvPr id="13" name="Group 12"/>
          <p:cNvGrpSpPr/>
          <p:nvPr/>
        </p:nvGrpSpPr>
        <p:grpSpPr>
          <a:xfrm>
            <a:off x="6032500" y="1751965"/>
            <a:ext cx="5521325" cy="4050665"/>
            <a:chOff x="9500" y="2663"/>
            <a:chExt cx="8472" cy="5949"/>
          </a:xfrm>
        </p:grpSpPr>
        <p:pic>
          <p:nvPicPr>
            <p:cNvPr id="11" name="Picture 10"/>
            <p:cNvPicPr>
              <a:picLocks noChangeAspect="1"/>
            </p:cNvPicPr>
            <p:nvPr/>
          </p:nvPicPr>
          <p:blipFill>
            <a:blip r:embed="rId3"/>
            <a:stretch>
              <a:fillRect/>
            </a:stretch>
          </p:blipFill>
          <p:spPr>
            <a:xfrm>
              <a:off x="9500" y="2663"/>
              <a:ext cx="8472" cy="792"/>
            </a:xfrm>
            <a:prstGeom prst="rect">
              <a:avLst/>
            </a:prstGeom>
          </p:spPr>
        </p:pic>
        <p:pic>
          <p:nvPicPr>
            <p:cNvPr id="12" name="Picture 11"/>
            <p:cNvPicPr>
              <a:picLocks noChangeAspect="1"/>
            </p:cNvPicPr>
            <p:nvPr/>
          </p:nvPicPr>
          <p:blipFill>
            <a:blip r:embed="rId4"/>
            <a:stretch>
              <a:fillRect/>
            </a:stretch>
          </p:blipFill>
          <p:spPr>
            <a:xfrm>
              <a:off x="9500" y="3464"/>
              <a:ext cx="8448" cy="5148"/>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3.1.1 </a:t>
            </a:r>
            <a:r>
              <a:rPr lang="en-US" sz="4000" dirty="0" err="1">
                <a:solidFill>
                  <a:schemeClr val="bg1"/>
                </a:solidFill>
              </a:rPr>
              <a:t>Nhóm</a:t>
            </a:r>
            <a:r>
              <a:rPr lang="en-US" sz="4000" dirty="0">
                <a:solidFill>
                  <a:schemeClr val="bg1"/>
                </a:solidFill>
              </a:rPr>
              <a:t> use case </a:t>
            </a:r>
            <a:r>
              <a:rPr lang="en-US" sz="4000" dirty="0" err="1">
                <a:solidFill>
                  <a:schemeClr val="bg1"/>
                </a:solidFill>
              </a:rPr>
              <a:t>của</a:t>
            </a:r>
            <a:r>
              <a:rPr lang="en-US" sz="4000" dirty="0">
                <a:solidFill>
                  <a:schemeClr val="bg1"/>
                </a:solidFill>
              </a:rPr>
              <a:t> </a:t>
            </a:r>
            <a:r>
              <a:rPr lang="en-US" sz="4000" dirty="0" err="1">
                <a:solidFill>
                  <a:schemeClr val="bg1"/>
                </a:solidFill>
              </a:rPr>
              <a:t>nhân</a:t>
            </a:r>
            <a:r>
              <a:rPr lang="en-US" sz="4000" dirty="0">
                <a:solidFill>
                  <a:schemeClr val="bg1"/>
                </a:solidFill>
              </a:rPr>
              <a:t> </a:t>
            </a:r>
            <a:r>
              <a:rPr lang="en-US" sz="4000" dirty="0" err="1">
                <a:solidFill>
                  <a:schemeClr val="bg1"/>
                </a:solidFill>
              </a:rPr>
              <a:t>viên</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rPr>
              <a:t>C// Phân rã usecase “Quản lý đơn hàng”</a:t>
            </a:r>
          </a:p>
        </p:txBody>
      </p:sp>
      <p:pic>
        <p:nvPicPr>
          <p:cNvPr id="15" name="image13.png" descr="Diagram, text, letter  Description automatically generated"/>
          <p:cNvPicPr>
            <a:picLocks noChangeAspect="1"/>
          </p:cNvPicPr>
          <p:nvPr/>
        </p:nvPicPr>
        <p:blipFill>
          <a:blip r:embed="rId2" cstate="print"/>
          <a:stretch>
            <a:fillRect/>
          </a:stretch>
        </p:blipFill>
        <p:spPr>
          <a:xfrm>
            <a:off x="1482725" y="2084705"/>
            <a:ext cx="9225915" cy="30841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3.1.1 </a:t>
            </a:r>
            <a:r>
              <a:rPr lang="en-US" sz="4000" dirty="0" err="1">
                <a:solidFill>
                  <a:schemeClr val="bg1"/>
                </a:solidFill>
              </a:rPr>
              <a:t>Nhóm</a:t>
            </a:r>
            <a:r>
              <a:rPr lang="en-US" sz="4000" dirty="0">
                <a:solidFill>
                  <a:schemeClr val="bg1"/>
                </a:solidFill>
              </a:rPr>
              <a:t> use case </a:t>
            </a:r>
            <a:r>
              <a:rPr lang="en-US" sz="4000" dirty="0" err="1">
                <a:solidFill>
                  <a:schemeClr val="bg1"/>
                </a:solidFill>
              </a:rPr>
              <a:t>của</a:t>
            </a:r>
            <a:r>
              <a:rPr lang="en-US" sz="4000" dirty="0">
                <a:solidFill>
                  <a:schemeClr val="bg1"/>
                </a:solidFill>
              </a:rPr>
              <a:t> </a:t>
            </a:r>
            <a:r>
              <a:rPr lang="en-US" sz="4000" dirty="0" err="1">
                <a:solidFill>
                  <a:schemeClr val="bg1"/>
                </a:solidFill>
              </a:rPr>
              <a:t>nhân</a:t>
            </a:r>
            <a:r>
              <a:rPr lang="en-US" sz="4000" dirty="0">
                <a:solidFill>
                  <a:schemeClr val="bg1"/>
                </a:solidFill>
              </a:rPr>
              <a:t> </a:t>
            </a:r>
            <a:r>
              <a:rPr lang="en-US" sz="4000" dirty="0" err="1">
                <a:solidFill>
                  <a:schemeClr val="bg1"/>
                </a:solidFill>
              </a:rPr>
              <a:t>viên</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rPr>
              <a:t>Đặc tả Use Case</a:t>
            </a:r>
          </a:p>
        </p:txBody>
      </p:sp>
      <p:sp>
        <p:nvSpPr>
          <p:cNvPr id="100" name="Text Box 99"/>
          <p:cNvSpPr txBox="1"/>
          <p:nvPr/>
        </p:nvSpPr>
        <p:spPr>
          <a:xfrm>
            <a:off x="338455" y="1230630"/>
            <a:ext cx="5080000" cy="368300"/>
          </a:xfrm>
          <a:prstGeom prst="rect">
            <a:avLst/>
          </a:prstGeom>
          <a:noFill/>
          <a:ln w="9525">
            <a:noFill/>
          </a:ln>
        </p:spPr>
        <p:txBody>
          <a:bodyPr>
            <a:spAutoFit/>
          </a:bodyPr>
          <a:lstStyle/>
          <a:p>
            <a:pPr indent="0"/>
            <a:r>
              <a:rPr lang="en-US" b="0">
                <a:latin typeface="Calibri" panose="020F0502020204030204" charset="0"/>
              </a:rPr>
              <a:t>UC13 “Xem danh sách đơn hàng”</a:t>
            </a:r>
          </a:p>
        </p:txBody>
      </p:sp>
      <p:sp>
        <p:nvSpPr>
          <p:cNvPr id="2" name="Text Box 1"/>
          <p:cNvSpPr txBox="1"/>
          <p:nvPr/>
        </p:nvSpPr>
        <p:spPr>
          <a:xfrm>
            <a:off x="6091555" y="1230630"/>
            <a:ext cx="5080000" cy="368300"/>
          </a:xfrm>
          <a:prstGeom prst="rect">
            <a:avLst/>
          </a:prstGeom>
          <a:noFill/>
          <a:ln w="9525">
            <a:noFill/>
          </a:ln>
        </p:spPr>
        <p:txBody>
          <a:bodyPr>
            <a:spAutoFit/>
          </a:bodyPr>
          <a:lstStyle/>
          <a:p>
            <a:pPr indent="0"/>
            <a:r>
              <a:rPr lang="en-US" b="0">
                <a:latin typeface="Calibri" panose="020F0502020204030204" charset="0"/>
              </a:rPr>
              <a:t>UC14 “Xem thông tin chi tiết một đơn hàng”</a:t>
            </a:r>
          </a:p>
        </p:txBody>
      </p:sp>
      <p:cxnSp>
        <p:nvCxnSpPr>
          <p:cNvPr id="6" name="Straight Connector 5"/>
          <p:cNvCxnSpPr/>
          <p:nvPr/>
        </p:nvCxnSpPr>
        <p:spPr>
          <a:xfrm>
            <a:off x="5842970" y="1292926"/>
            <a:ext cx="0" cy="4855504"/>
          </a:xfrm>
          <a:prstGeom prst="line">
            <a:avLst/>
          </a:prstGeom>
        </p:spPr>
        <p:style>
          <a:lnRef idx="3">
            <a:schemeClr val="accent1"/>
          </a:lnRef>
          <a:fillRef idx="0">
            <a:schemeClr val="accent1"/>
          </a:fillRef>
          <a:effectRef idx="2">
            <a:schemeClr val="accent1"/>
          </a:effectRef>
          <a:fontRef idx="minor">
            <a:schemeClr val="tx1"/>
          </a:fontRef>
        </p:style>
      </p:cxnSp>
      <p:pic>
        <p:nvPicPr>
          <p:cNvPr id="7" name="Picture 6"/>
          <p:cNvPicPr>
            <a:picLocks noChangeAspect="1"/>
          </p:cNvPicPr>
          <p:nvPr/>
        </p:nvPicPr>
        <p:blipFill>
          <a:blip r:embed="rId2"/>
          <a:stretch>
            <a:fillRect/>
          </a:stretch>
        </p:blipFill>
        <p:spPr>
          <a:xfrm>
            <a:off x="100965" y="2260600"/>
            <a:ext cx="5555615" cy="2615565"/>
          </a:xfrm>
          <a:prstGeom prst="rect">
            <a:avLst/>
          </a:prstGeom>
        </p:spPr>
      </p:pic>
      <p:pic>
        <p:nvPicPr>
          <p:cNvPr id="13" name="Picture 12"/>
          <p:cNvPicPr>
            <a:picLocks noChangeAspect="1"/>
          </p:cNvPicPr>
          <p:nvPr/>
        </p:nvPicPr>
        <p:blipFill>
          <a:blip r:embed="rId3"/>
          <a:stretch>
            <a:fillRect/>
          </a:stretch>
        </p:blipFill>
        <p:spPr>
          <a:xfrm>
            <a:off x="6174105" y="2260600"/>
            <a:ext cx="5491480" cy="32391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3.1.1 </a:t>
            </a:r>
            <a:r>
              <a:rPr lang="en-US" sz="4000" dirty="0" err="1">
                <a:solidFill>
                  <a:schemeClr val="bg1"/>
                </a:solidFill>
              </a:rPr>
              <a:t>Nhóm</a:t>
            </a:r>
            <a:r>
              <a:rPr lang="en-US" sz="4000" dirty="0">
                <a:solidFill>
                  <a:schemeClr val="bg1"/>
                </a:solidFill>
              </a:rPr>
              <a:t> use case </a:t>
            </a:r>
            <a:r>
              <a:rPr lang="en-US" sz="4000" dirty="0" err="1">
                <a:solidFill>
                  <a:schemeClr val="bg1"/>
                </a:solidFill>
              </a:rPr>
              <a:t>của</a:t>
            </a:r>
            <a:r>
              <a:rPr lang="en-US" sz="4000" dirty="0">
                <a:solidFill>
                  <a:schemeClr val="bg1"/>
                </a:solidFill>
              </a:rPr>
              <a:t> </a:t>
            </a:r>
            <a:r>
              <a:rPr lang="en-US" sz="4000" dirty="0" err="1">
                <a:solidFill>
                  <a:schemeClr val="bg1"/>
                </a:solidFill>
              </a:rPr>
              <a:t>nhân</a:t>
            </a:r>
            <a:r>
              <a:rPr lang="en-US" sz="4000" dirty="0">
                <a:solidFill>
                  <a:schemeClr val="bg1"/>
                </a:solidFill>
              </a:rPr>
              <a:t> </a:t>
            </a:r>
            <a:r>
              <a:rPr lang="en-US" sz="4000" dirty="0" err="1">
                <a:solidFill>
                  <a:schemeClr val="bg1"/>
                </a:solidFill>
              </a:rPr>
              <a:t>viên</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rPr>
              <a:t>Đặc tả Use Case</a:t>
            </a:r>
          </a:p>
        </p:txBody>
      </p:sp>
      <p:sp>
        <p:nvSpPr>
          <p:cNvPr id="100" name="Text Box 99"/>
          <p:cNvSpPr txBox="1"/>
          <p:nvPr/>
        </p:nvSpPr>
        <p:spPr>
          <a:xfrm>
            <a:off x="338455" y="1230630"/>
            <a:ext cx="5080000" cy="368300"/>
          </a:xfrm>
          <a:prstGeom prst="rect">
            <a:avLst/>
          </a:prstGeom>
          <a:noFill/>
          <a:ln w="9525">
            <a:noFill/>
          </a:ln>
        </p:spPr>
        <p:txBody>
          <a:bodyPr>
            <a:spAutoFit/>
          </a:bodyPr>
          <a:lstStyle/>
          <a:p>
            <a:pPr indent="0"/>
            <a:r>
              <a:rPr lang="en-US" b="0">
                <a:latin typeface="Calibri" panose="020F0502020204030204" charset="0"/>
              </a:rPr>
              <a:t>UC15 “Sửa tình trạng đơn hàng”</a:t>
            </a:r>
          </a:p>
        </p:txBody>
      </p:sp>
      <p:sp>
        <p:nvSpPr>
          <p:cNvPr id="2" name="Text Box 1"/>
          <p:cNvSpPr txBox="1"/>
          <p:nvPr/>
        </p:nvSpPr>
        <p:spPr>
          <a:xfrm>
            <a:off x="6091555" y="1230630"/>
            <a:ext cx="5080000" cy="368300"/>
          </a:xfrm>
          <a:prstGeom prst="rect">
            <a:avLst/>
          </a:prstGeom>
          <a:noFill/>
          <a:ln w="9525">
            <a:noFill/>
          </a:ln>
        </p:spPr>
        <p:txBody>
          <a:bodyPr>
            <a:spAutoFit/>
          </a:bodyPr>
          <a:lstStyle/>
          <a:p>
            <a:pPr indent="0"/>
            <a:r>
              <a:rPr lang="en-US" b="0">
                <a:latin typeface="Calibri" panose="020F0502020204030204" charset="0"/>
              </a:rPr>
              <a:t>UC16 “Xem đánh giá về đơn hàng”</a:t>
            </a:r>
          </a:p>
        </p:txBody>
      </p:sp>
      <p:cxnSp>
        <p:nvCxnSpPr>
          <p:cNvPr id="6" name="Straight Connector 5"/>
          <p:cNvCxnSpPr/>
          <p:nvPr/>
        </p:nvCxnSpPr>
        <p:spPr>
          <a:xfrm>
            <a:off x="5842970" y="1292926"/>
            <a:ext cx="0" cy="4855504"/>
          </a:xfrm>
          <a:prstGeom prst="line">
            <a:avLst/>
          </a:prstGeom>
        </p:spPr>
        <p:style>
          <a:lnRef idx="3">
            <a:schemeClr val="accent1"/>
          </a:lnRef>
          <a:fillRef idx="0">
            <a:schemeClr val="accent1"/>
          </a:fillRef>
          <a:effectRef idx="2">
            <a:schemeClr val="accent1"/>
          </a:effectRef>
          <a:fontRef idx="minor">
            <a:schemeClr val="tx1"/>
          </a:fontRef>
        </p:style>
      </p:cxnSp>
      <p:pic>
        <p:nvPicPr>
          <p:cNvPr id="7" name="Picture 6"/>
          <p:cNvPicPr>
            <a:picLocks noChangeAspect="1"/>
          </p:cNvPicPr>
          <p:nvPr/>
        </p:nvPicPr>
        <p:blipFill>
          <a:blip r:embed="rId2"/>
          <a:stretch>
            <a:fillRect/>
          </a:stretch>
        </p:blipFill>
        <p:spPr>
          <a:xfrm>
            <a:off x="226060" y="1691005"/>
            <a:ext cx="5364480" cy="4366260"/>
          </a:xfrm>
          <a:prstGeom prst="rect">
            <a:avLst/>
          </a:prstGeom>
        </p:spPr>
      </p:pic>
      <p:grpSp>
        <p:nvGrpSpPr>
          <p:cNvPr id="14" name="Group 13"/>
          <p:cNvGrpSpPr/>
          <p:nvPr/>
        </p:nvGrpSpPr>
        <p:grpSpPr>
          <a:xfrm>
            <a:off x="6268085" y="2135505"/>
            <a:ext cx="5492750" cy="2458085"/>
            <a:chOff x="9363" y="2769"/>
            <a:chExt cx="8460" cy="3600"/>
          </a:xfrm>
        </p:grpSpPr>
        <p:pic>
          <p:nvPicPr>
            <p:cNvPr id="12" name="Picture 11"/>
            <p:cNvPicPr>
              <a:picLocks noChangeAspect="1"/>
            </p:cNvPicPr>
            <p:nvPr/>
          </p:nvPicPr>
          <p:blipFill>
            <a:blip r:embed="rId3"/>
            <a:stretch>
              <a:fillRect/>
            </a:stretch>
          </p:blipFill>
          <p:spPr>
            <a:xfrm>
              <a:off x="9375" y="2769"/>
              <a:ext cx="8436" cy="1044"/>
            </a:xfrm>
            <a:prstGeom prst="rect">
              <a:avLst/>
            </a:prstGeom>
          </p:spPr>
        </p:pic>
        <p:pic>
          <p:nvPicPr>
            <p:cNvPr id="13" name="Picture 12"/>
            <p:cNvPicPr>
              <a:picLocks noChangeAspect="1"/>
            </p:cNvPicPr>
            <p:nvPr/>
          </p:nvPicPr>
          <p:blipFill>
            <a:blip r:embed="rId4"/>
            <a:stretch>
              <a:fillRect/>
            </a:stretch>
          </p:blipFill>
          <p:spPr>
            <a:xfrm>
              <a:off x="9363" y="3813"/>
              <a:ext cx="8460" cy="2556"/>
            </a:xfrm>
            <a:prstGeom prst="rect">
              <a:avLst/>
            </a:prstGeom>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3.1.1 </a:t>
            </a:r>
            <a:r>
              <a:rPr lang="en-US" sz="4000" dirty="0" err="1">
                <a:solidFill>
                  <a:schemeClr val="bg1"/>
                </a:solidFill>
              </a:rPr>
              <a:t>Nhóm</a:t>
            </a:r>
            <a:r>
              <a:rPr lang="en-US" sz="4000" dirty="0">
                <a:solidFill>
                  <a:schemeClr val="bg1"/>
                </a:solidFill>
              </a:rPr>
              <a:t> use case </a:t>
            </a:r>
            <a:r>
              <a:rPr lang="en-US" sz="4000" dirty="0" err="1">
                <a:solidFill>
                  <a:schemeClr val="bg1"/>
                </a:solidFill>
              </a:rPr>
              <a:t>của</a:t>
            </a:r>
            <a:r>
              <a:rPr lang="en-US" sz="4000" dirty="0">
                <a:solidFill>
                  <a:schemeClr val="bg1"/>
                </a:solidFill>
              </a:rPr>
              <a:t> </a:t>
            </a:r>
            <a:r>
              <a:rPr lang="en-US" sz="4000" dirty="0" err="1">
                <a:solidFill>
                  <a:schemeClr val="bg1"/>
                </a:solidFill>
              </a:rPr>
              <a:t>nhân</a:t>
            </a:r>
            <a:r>
              <a:rPr lang="en-US" sz="4000" dirty="0">
                <a:solidFill>
                  <a:schemeClr val="bg1"/>
                </a:solidFill>
              </a:rPr>
              <a:t> </a:t>
            </a:r>
            <a:r>
              <a:rPr lang="en-US" sz="4000" dirty="0" err="1">
                <a:solidFill>
                  <a:schemeClr val="bg1"/>
                </a:solidFill>
              </a:rPr>
              <a:t>viên</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rPr>
              <a:t>D// Phân rã usecase “Quản lý tài khoản khách hàng”</a:t>
            </a:r>
          </a:p>
        </p:txBody>
      </p:sp>
      <p:pic>
        <p:nvPicPr>
          <p:cNvPr id="17" name="image14.png" descr="Diagram  Description automatically generated"/>
          <p:cNvPicPr>
            <a:picLocks noChangeAspect="1"/>
          </p:cNvPicPr>
          <p:nvPr/>
        </p:nvPicPr>
        <p:blipFill>
          <a:blip r:embed="rId2" cstate="print"/>
          <a:stretch>
            <a:fillRect/>
          </a:stretch>
        </p:blipFill>
        <p:spPr>
          <a:xfrm>
            <a:off x="1848485" y="1944370"/>
            <a:ext cx="8140065" cy="33743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3.1.1 </a:t>
            </a:r>
            <a:r>
              <a:rPr lang="en-US" sz="4000" dirty="0" err="1">
                <a:solidFill>
                  <a:schemeClr val="bg1"/>
                </a:solidFill>
              </a:rPr>
              <a:t>Nhóm</a:t>
            </a:r>
            <a:r>
              <a:rPr lang="en-US" sz="4000" dirty="0">
                <a:solidFill>
                  <a:schemeClr val="bg1"/>
                </a:solidFill>
              </a:rPr>
              <a:t> use case </a:t>
            </a:r>
            <a:r>
              <a:rPr lang="en-US" sz="4000" dirty="0" err="1">
                <a:solidFill>
                  <a:schemeClr val="bg1"/>
                </a:solidFill>
              </a:rPr>
              <a:t>của</a:t>
            </a:r>
            <a:r>
              <a:rPr lang="en-US" sz="4000" dirty="0">
                <a:solidFill>
                  <a:schemeClr val="bg1"/>
                </a:solidFill>
              </a:rPr>
              <a:t> </a:t>
            </a:r>
            <a:r>
              <a:rPr lang="en-US" sz="4000" dirty="0" err="1">
                <a:solidFill>
                  <a:schemeClr val="bg1"/>
                </a:solidFill>
              </a:rPr>
              <a:t>nhân</a:t>
            </a:r>
            <a:r>
              <a:rPr lang="en-US" sz="4000" dirty="0">
                <a:solidFill>
                  <a:schemeClr val="bg1"/>
                </a:solidFill>
              </a:rPr>
              <a:t> </a:t>
            </a:r>
            <a:r>
              <a:rPr lang="en-US" sz="4000" dirty="0" err="1">
                <a:solidFill>
                  <a:schemeClr val="bg1"/>
                </a:solidFill>
              </a:rPr>
              <a:t>viên</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rPr>
              <a:t>Đặc tả Use Case</a:t>
            </a:r>
          </a:p>
        </p:txBody>
      </p:sp>
      <p:sp>
        <p:nvSpPr>
          <p:cNvPr id="100" name="Text Box 99"/>
          <p:cNvSpPr txBox="1"/>
          <p:nvPr/>
        </p:nvSpPr>
        <p:spPr>
          <a:xfrm>
            <a:off x="338455" y="1230630"/>
            <a:ext cx="5080000" cy="368300"/>
          </a:xfrm>
          <a:prstGeom prst="rect">
            <a:avLst/>
          </a:prstGeom>
          <a:noFill/>
          <a:ln w="9525">
            <a:noFill/>
          </a:ln>
        </p:spPr>
        <p:txBody>
          <a:bodyPr>
            <a:spAutoFit/>
          </a:bodyPr>
          <a:lstStyle/>
          <a:p>
            <a:pPr indent="0"/>
            <a:r>
              <a:rPr lang="en-US" b="0">
                <a:latin typeface="Calibri" panose="020F0502020204030204" charset="0"/>
              </a:rPr>
              <a:t>UC17 “Xem danh sách tài khoản khách hàng”</a:t>
            </a:r>
          </a:p>
        </p:txBody>
      </p:sp>
      <p:sp>
        <p:nvSpPr>
          <p:cNvPr id="2" name="Text Box 1"/>
          <p:cNvSpPr txBox="1"/>
          <p:nvPr/>
        </p:nvSpPr>
        <p:spPr>
          <a:xfrm>
            <a:off x="6091555" y="1230630"/>
            <a:ext cx="5080000" cy="368300"/>
          </a:xfrm>
          <a:prstGeom prst="rect">
            <a:avLst/>
          </a:prstGeom>
          <a:noFill/>
          <a:ln w="9525">
            <a:noFill/>
          </a:ln>
        </p:spPr>
        <p:txBody>
          <a:bodyPr>
            <a:spAutoFit/>
          </a:bodyPr>
          <a:lstStyle/>
          <a:p>
            <a:pPr indent="0"/>
            <a:r>
              <a:rPr lang="en-US" b="0">
                <a:latin typeface="Calibri" panose="020F0502020204030204" charset="0"/>
              </a:rPr>
              <a:t>UC18 “Tìm kiếm tài khoản”</a:t>
            </a:r>
          </a:p>
        </p:txBody>
      </p:sp>
      <p:cxnSp>
        <p:nvCxnSpPr>
          <p:cNvPr id="6" name="Straight Connector 5"/>
          <p:cNvCxnSpPr/>
          <p:nvPr/>
        </p:nvCxnSpPr>
        <p:spPr>
          <a:xfrm>
            <a:off x="5842970" y="1292926"/>
            <a:ext cx="0" cy="4855504"/>
          </a:xfrm>
          <a:prstGeom prst="line">
            <a:avLst/>
          </a:prstGeom>
        </p:spPr>
        <p:style>
          <a:lnRef idx="3">
            <a:schemeClr val="accent1"/>
          </a:lnRef>
          <a:fillRef idx="0">
            <a:schemeClr val="accent1"/>
          </a:fillRef>
          <a:effectRef idx="2">
            <a:schemeClr val="accent1"/>
          </a:effectRef>
          <a:fontRef idx="minor">
            <a:schemeClr val="tx1"/>
          </a:fontRef>
        </p:style>
      </p:cxnSp>
      <p:grpSp>
        <p:nvGrpSpPr>
          <p:cNvPr id="9" name="Group 8"/>
          <p:cNvGrpSpPr/>
          <p:nvPr/>
        </p:nvGrpSpPr>
        <p:grpSpPr>
          <a:xfrm>
            <a:off x="222885" y="2459990"/>
            <a:ext cx="5372100" cy="2522220"/>
            <a:chOff x="642" y="2663"/>
            <a:chExt cx="8460" cy="3972"/>
          </a:xfrm>
        </p:grpSpPr>
        <p:pic>
          <p:nvPicPr>
            <p:cNvPr id="5" name="Picture 4"/>
            <p:cNvPicPr>
              <a:picLocks noChangeAspect="1"/>
            </p:cNvPicPr>
            <p:nvPr/>
          </p:nvPicPr>
          <p:blipFill>
            <a:blip r:embed="rId2"/>
            <a:stretch>
              <a:fillRect/>
            </a:stretch>
          </p:blipFill>
          <p:spPr>
            <a:xfrm>
              <a:off x="642" y="2663"/>
              <a:ext cx="8460" cy="3456"/>
            </a:xfrm>
            <a:prstGeom prst="rect">
              <a:avLst/>
            </a:prstGeom>
          </p:spPr>
        </p:pic>
        <p:pic>
          <p:nvPicPr>
            <p:cNvPr id="8" name="Picture 7"/>
            <p:cNvPicPr>
              <a:picLocks noChangeAspect="1"/>
            </p:cNvPicPr>
            <p:nvPr/>
          </p:nvPicPr>
          <p:blipFill>
            <a:blip r:embed="rId3"/>
            <a:stretch>
              <a:fillRect/>
            </a:stretch>
          </p:blipFill>
          <p:spPr>
            <a:xfrm>
              <a:off x="642" y="6119"/>
              <a:ext cx="8460" cy="516"/>
            </a:xfrm>
            <a:prstGeom prst="rect">
              <a:avLst/>
            </a:prstGeom>
          </p:spPr>
        </p:pic>
      </p:grpSp>
      <p:pic>
        <p:nvPicPr>
          <p:cNvPr id="10" name="Picture 9"/>
          <p:cNvPicPr>
            <a:picLocks noChangeAspect="1"/>
          </p:cNvPicPr>
          <p:nvPr/>
        </p:nvPicPr>
        <p:blipFill>
          <a:blip r:embed="rId4"/>
          <a:stretch>
            <a:fillRect/>
          </a:stretch>
        </p:blipFill>
        <p:spPr>
          <a:xfrm>
            <a:off x="6268085" y="2459990"/>
            <a:ext cx="5379720" cy="25222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3.1.2 </a:t>
            </a:r>
            <a:r>
              <a:rPr lang="en-US" sz="4000" dirty="0" err="1">
                <a:solidFill>
                  <a:schemeClr val="bg1"/>
                </a:solidFill>
              </a:rPr>
              <a:t>Nhóm</a:t>
            </a:r>
            <a:r>
              <a:rPr lang="en-US" sz="4000" dirty="0">
                <a:solidFill>
                  <a:schemeClr val="bg1"/>
                </a:solidFill>
              </a:rPr>
              <a:t> Use Case </a:t>
            </a:r>
            <a:r>
              <a:rPr lang="en-US" sz="4000" dirty="0" err="1">
                <a:solidFill>
                  <a:schemeClr val="bg1"/>
                </a:solidFill>
              </a:rPr>
              <a:t>của</a:t>
            </a:r>
            <a:r>
              <a:rPr lang="en-US" sz="4000" dirty="0">
                <a:solidFill>
                  <a:schemeClr val="bg1"/>
                </a:solidFill>
              </a:rPr>
              <a:t> “</a:t>
            </a:r>
            <a:r>
              <a:rPr lang="en-US" sz="4000" dirty="0" err="1">
                <a:solidFill>
                  <a:schemeClr val="bg1"/>
                </a:solidFill>
              </a:rPr>
              <a:t>Khách</a:t>
            </a:r>
            <a:r>
              <a:rPr lang="en-US" sz="4000" dirty="0">
                <a:solidFill>
                  <a:schemeClr val="bg1"/>
                </a:solidFill>
              </a:rPr>
              <a:t> </a:t>
            </a:r>
            <a:r>
              <a:rPr lang="en-US" sz="4000" dirty="0" err="1">
                <a:solidFill>
                  <a:schemeClr val="bg1"/>
                </a:solidFill>
              </a:rPr>
              <a:t>hàng</a:t>
            </a:r>
            <a:r>
              <a:rPr lang="en-US" sz="4000" dirty="0">
                <a:solidFill>
                  <a:schemeClr val="bg1"/>
                </a:solidFill>
              </a:rPr>
              <a:t>”</a:t>
            </a: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rPr>
              <a:t>Sơ đồ use case danh cho tác nhân “khách”</a:t>
            </a:r>
          </a:p>
        </p:txBody>
      </p:sp>
      <p:pic>
        <p:nvPicPr>
          <p:cNvPr id="19" name="image15.png" descr="Diagram  Description automatically generated"/>
          <p:cNvPicPr>
            <a:picLocks noChangeAspect="1"/>
          </p:cNvPicPr>
          <p:nvPr/>
        </p:nvPicPr>
        <p:blipFill>
          <a:blip r:embed="rId2" cstate="print"/>
          <a:stretch>
            <a:fillRect/>
          </a:stretch>
        </p:blipFill>
        <p:spPr>
          <a:xfrm>
            <a:off x="3529330" y="1685925"/>
            <a:ext cx="5132705" cy="42310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1101" y="921658"/>
            <a:ext cx="9942716" cy="1554480"/>
          </a:xfrm>
        </p:spPr>
        <p:txBody>
          <a:bodyPr vert="horz" lIns="91440" tIns="45720" rIns="91440" bIns="45720" rtlCol="0" anchor="ctr">
            <a:normAutofit/>
          </a:bodyPr>
          <a:lstStyle/>
          <a:p>
            <a:r>
              <a:rPr lang="en-US" sz="7200" i="1" kern="1200">
                <a:solidFill>
                  <a:schemeClr val="tx1"/>
                </a:solidFill>
                <a:latin typeface="Times New Roman" panose="02020603050405020304" charset="0"/>
                <a:ea typeface="+mj-ea"/>
                <a:cs typeface="Times New Roman" panose="02020603050405020304" charset="0"/>
              </a:rPr>
              <a:t>Mục lục	</a:t>
            </a:r>
          </a:p>
        </p:txBody>
      </p:sp>
      <p:sp>
        <p:nvSpPr>
          <p:cNvPr id="313" name="TextShape 2"/>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panose="020F0502020204030204"/>
            </a:endParaRPr>
          </a:p>
        </p:txBody>
      </p:sp>
      <p:sp>
        <p:nvSpPr>
          <p:cNvPr id="6" name="Hộp Văn bản 5"/>
          <p:cNvSpPr txBox="1"/>
          <p:nvPr/>
        </p:nvSpPr>
        <p:spPr>
          <a:xfrm>
            <a:off x="1121287" y="2134945"/>
            <a:ext cx="10374572" cy="37846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457200" indent="-457200">
              <a:lnSpc>
                <a:spcPct val="200000"/>
              </a:lnSpc>
              <a:buFont typeface="+mj-lt"/>
              <a:buAutoNum type="arabicPeriod"/>
            </a:pPr>
            <a:r>
              <a:rPr lang="en-US" sz="2400" dirty="0">
                <a:latin typeface="Times New Roman" panose="02020603050405020304" charset="0"/>
                <a:cs typeface="Times New Roman" panose="02020603050405020304" charset="0"/>
              </a:rPr>
              <a:t>Giới thiệu đề tài</a:t>
            </a:r>
          </a:p>
          <a:p>
            <a:pPr marL="457200" indent="-457200">
              <a:lnSpc>
                <a:spcPct val="200000"/>
              </a:lnSpc>
              <a:buFont typeface="+mj-lt"/>
              <a:buAutoNum type="arabicPeriod"/>
            </a:pPr>
            <a:r>
              <a:rPr lang="en-US" sz="2400" dirty="0">
                <a:latin typeface="Times New Roman" panose="02020603050405020304" charset="0"/>
                <a:cs typeface="Times New Roman" panose="02020603050405020304" charset="0"/>
              </a:rPr>
              <a:t>Phân </a:t>
            </a:r>
            <a:r>
              <a:rPr lang="en-US" sz="2400" dirty="0" err="1">
                <a:latin typeface="Times New Roman" panose="02020603050405020304" charset="0"/>
                <a:cs typeface="Times New Roman" panose="02020603050405020304" charset="0"/>
              </a:rPr>
              <a:t>tích</a:t>
            </a:r>
            <a:r>
              <a:rPr lang="en-US" sz="2400" dirty="0">
                <a:latin typeface="Times New Roman" panose="02020603050405020304" charset="0"/>
                <a:cs typeface="Times New Roman" panose="02020603050405020304" charset="0"/>
              </a:rPr>
              <a:t> </a:t>
            </a:r>
            <a:r>
              <a:rPr lang="en-US" sz="2400" dirty="0" err="1">
                <a:latin typeface="Times New Roman" panose="02020603050405020304" charset="0"/>
                <a:cs typeface="Times New Roman" panose="02020603050405020304" charset="0"/>
              </a:rPr>
              <a:t>nghiệp</a:t>
            </a:r>
            <a:r>
              <a:rPr lang="en-US" sz="2400" dirty="0">
                <a:latin typeface="Times New Roman" panose="02020603050405020304" charset="0"/>
                <a:cs typeface="Times New Roman" panose="02020603050405020304" charset="0"/>
              </a:rPr>
              <a:t> </a:t>
            </a:r>
            <a:r>
              <a:rPr lang="en-US" sz="2400" dirty="0" err="1">
                <a:latin typeface="Times New Roman" panose="02020603050405020304" charset="0"/>
                <a:cs typeface="Times New Roman" panose="02020603050405020304" charset="0"/>
              </a:rPr>
              <a:t>vụ</a:t>
            </a:r>
            <a:r>
              <a:rPr lang="en-US" sz="2400" dirty="0">
                <a:latin typeface="Times New Roman" panose="02020603050405020304" charset="0"/>
                <a:cs typeface="Times New Roman" panose="02020603050405020304" charset="0"/>
              </a:rPr>
              <a:t> </a:t>
            </a:r>
            <a:r>
              <a:rPr lang="en-US" sz="2400" dirty="0" err="1">
                <a:latin typeface="Times New Roman" panose="02020603050405020304" charset="0"/>
                <a:cs typeface="Times New Roman" panose="02020603050405020304" charset="0"/>
              </a:rPr>
              <a:t>phần</a:t>
            </a:r>
            <a:r>
              <a:rPr lang="en-US" sz="2400" dirty="0">
                <a:latin typeface="Times New Roman" panose="02020603050405020304" charset="0"/>
                <a:cs typeface="Times New Roman" panose="02020603050405020304" charset="0"/>
              </a:rPr>
              <a:t> mềm</a:t>
            </a:r>
          </a:p>
          <a:p>
            <a:pPr marL="457200" indent="-457200">
              <a:lnSpc>
                <a:spcPct val="200000"/>
              </a:lnSpc>
              <a:buFont typeface="+mj-lt"/>
              <a:buAutoNum type="arabicPeriod"/>
            </a:pPr>
            <a:r>
              <a:rPr lang="en-US" sz="2400" dirty="0" err="1">
                <a:latin typeface="Times New Roman" panose="02020603050405020304" charset="0"/>
                <a:cs typeface="Times New Roman" panose="02020603050405020304" charset="0"/>
              </a:rPr>
              <a:t>Phân</a:t>
            </a:r>
            <a:r>
              <a:rPr lang="en-US" sz="2400" dirty="0">
                <a:latin typeface="Times New Roman" panose="02020603050405020304" charset="0"/>
                <a:cs typeface="Times New Roman" panose="02020603050405020304" charset="0"/>
              </a:rPr>
              <a:t> </a:t>
            </a:r>
            <a:r>
              <a:rPr lang="en-US" sz="2400" dirty="0" err="1">
                <a:latin typeface="Times New Roman" panose="02020603050405020304" charset="0"/>
                <a:cs typeface="Times New Roman" panose="02020603050405020304" charset="0"/>
              </a:rPr>
              <a:t>tích</a:t>
            </a:r>
            <a:r>
              <a:rPr lang="en-US" sz="2400" dirty="0">
                <a:latin typeface="Times New Roman" panose="02020603050405020304" charset="0"/>
                <a:cs typeface="Times New Roman" panose="02020603050405020304" charset="0"/>
              </a:rPr>
              <a:t> yêu cầu chức năng</a:t>
            </a:r>
          </a:p>
          <a:p>
            <a:pPr marL="457200" indent="-457200">
              <a:lnSpc>
                <a:spcPct val="200000"/>
              </a:lnSpc>
              <a:buFont typeface="+mj-lt"/>
              <a:buAutoNum type="arabicPeriod"/>
            </a:pPr>
            <a:r>
              <a:rPr lang="en-US" sz="2400" dirty="0" err="1">
                <a:latin typeface="Times New Roman" panose="02020603050405020304" charset="0"/>
                <a:cs typeface="Times New Roman" panose="02020603050405020304" charset="0"/>
              </a:rPr>
              <a:t>Thiết</a:t>
            </a:r>
            <a:r>
              <a:rPr lang="en-US" sz="2400" dirty="0">
                <a:latin typeface="Times New Roman" panose="02020603050405020304" charset="0"/>
                <a:cs typeface="Times New Roman" panose="02020603050405020304" charset="0"/>
              </a:rPr>
              <a:t> </a:t>
            </a:r>
            <a:r>
              <a:rPr lang="en-US" sz="2400" dirty="0" err="1">
                <a:latin typeface="Times New Roman" panose="02020603050405020304" charset="0"/>
                <a:cs typeface="Times New Roman" panose="02020603050405020304" charset="0"/>
              </a:rPr>
              <a:t>kế</a:t>
            </a:r>
            <a:endParaRPr lang="en-US" sz="2400" dirty="0">
              <a:latin typeface="Times New Roman" panose="02020603050405020304" charset="0"/>
              <a:cs typeface="Times New Roman" panose="02020603050405020304" charset="0"/>
            </a:endParaRPr>
          </a:p>
          <a:p>
            <a:pPr marL="457200" indent="-457200">
              <a:lnSpc>
                <a:spcPct val="200000"/>
              </a:lnSpc>
              <a:buFont typeface="+mj-lt"/>
              <a:buAutoNum type="arabicPeriod"/>
            </a:pPr>
            <a:r>
              <a:rPr lang="en-US" altLang="vi-VN" sz="2400" dirty="0" err="1">
                <a:latin typeface="Times New Roman" panose="02020603050405020304" charset="0"/>
                <a:cs typeface="Times New Roman" panose="02020603050405020304" charset="0"/>
              </a:rPr>
              <a:t>Thực</a:t>
            </a:r>
            <a:r>
              <a:rPr lang="en-US" altLang="vi-VN" sz="2400" dirty="0">
                <a:latin typeface="Times New Roman" panose="02020603050405020304" charset="0"/>
                <a:cs typeface="Times New Roman" panose="02020603050405020304" charset="0"/>
              </a:rPr>
              <a:t> </a:t>
            </a:r>
            <a:r>
              <a:rPr lang="en-US" altLang="vi-VN" sz="2400" dirty="0" err="1">
                <a:latin typeface="Times New Roman" panose="02020603050405020304" charset="0"/>
                <a:cs typeface="Times New Roman" panose="02020603050405020304" charset="0"/>
              </a:rPr>
              <a:t>hiện</a:t>
            </a:r>
            <a:r>
              <a:rPr lang="en-US" altLang="vi-VN" sz="2400" dirty="0">
                <a:latin typeface="Times New Roman" panose="02020603050405020304" charset="0"/>
                <a:cs typeface="Times New Roman" panose="02020603050405020304" charset="0"/>
              </a:rPr>
              <a:t> </a:t>
            </a:r>
            <a:r>
              <a:rPr lang="en-US" altLang="vi-VN" sz="2400" dirty="0" err="1">
                <a:latin typeface="Times New Roman" panose="02020603050405020304" charset="0"/>
                <a:cs typeface="Times New Roman" panose="02020603050405020304" charset="0"/>
              </a:rPr>
              <a:t>và</a:t>
            </a:r>
            <a:r>
              <a:rPr lang="en-US" altLang="vi-VN" sz="2400" dirty="0">
                <a:latin typeface="Times New Roman" panose="02020603050405020304" charset="0"/>
                <a:cs typeface="Times New Roman" panose="02020603050405020304" charset="0"/>
              </a:rPr>
              <a:t> </a:t>
            </a:r>
            <a:r>
              <a:rPr lang="en-US" altLang="vi-VN" sz="2400" dirty="0" err="1">
                <a:latin typeface="Times New Roman" panose="02020603050405020304" charset="0"/>
                <a:cs typeface="Times New Roman" panose="02020603050405020304" charset="0"/>
              </a:rPr>
              <a:t>triển</a:t>
            </a:r>
            <a:r>
              <a:rPr lang="en-US" altLang="vi-VN" sz="2400" dirty="0">
                <a:latin typeface="Times New Roman" panose="02020603050405020304" charset="0"/>
                <a:cs typeface="Times New Roman" panose="02020603050405020304" charset="0"/>
              </a:rPr>
              <a:t> </a:t>
            </a:r>
            <a:r>
              <a:rPr lang="en-US" altLang="vi-VN" sz="2400" dirty="0" err="1">
                <a:latin typeface="Times New Roman" panose="02020603050405020304" charset="0"/>
                <a:cs typeface="Times New Roman" panose="02020603050405020304" charset="0"/>
              </a:rPr>
              <a:t>khai</a:t>
            </a:r>
            <a:endParaRPr lang="en-US" altLang="vi-VN" sz="2400" dirty="0">
              <a:latin typeface="Times New Roman" panose="02020603050405020304" charset="0"/>
              <a:cs typeface="Times New Roman" panose="020206030504050203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3.1.2 </a:t>
            </a:r>
            <a:r>
              <a:rPr lang="en-US" sz="4000" dirty="0" err="1">
                <a:solidFill>
                  <a:schemeClr val="bg1"/>
                </a:solidFill>
              </a:rPr>
              <a:t>Nhóm</a:t>
            </a:r>
            <a:r>
              <a:rPr lang="en-US" sz="4000" dirty="0">
                <a:solidFill>
                  <a:schemeClr val="bg1"/>
                </a:solidFill>
              </a:rPr>
              <a:t> use case </a:t>
            </a:r>
            <a:r>
              <a:rPr lang="en-US" sz="4000" dirty="0" err="1">
                <a:solidFill>
                  <a:schemeClr val="bg1"/>
                </a:solidFill>
              </a:rPr>
              <a:t>của</a:t>
            </a:r>
            <a:r>
              <a:rPr lang="en-US" sz="4000" dirty="0">
                <a:solidFill>
                  <a:schemeClr val="bg1"/>
                </a:solidFill>
              </a:rPr>
              <a:t> </a:t>
            </a:r>
            <a:r>
              <a:rPr lang="en-US" sz="4000" dirty="0" err="1">
                <a:solidFill>
                  <a:schemeClr val="bg1"/>
                </a:solidFill>
              </a:rPr>
              <a:t>khách</a:t>
            </a:r>
            <a:r>
              <a:rPr lang="en-US" sz="4000" dirty="0">
                <a:solidFill>
                  <a:schemeClr val="bg1"/>
                </a:solidFill>
              </a:rPr>
              <a:t> </a:t>
            </a:r>
            <a:r>
              <a:rPr lang="en-US" sz="4000" dirty="0" err="1">
                <a:solidFill>
                  <a:schemeClr val="bg1"/>
                </a:solidFill>
              </a:rPr>
              <a:t>hàng</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rPr>
              <a:t>Đặc tả Use Case</a:t>
            </a:r>
          </a:p>
        </p:txBody>
      </p:sp>
      <p:sp>
        <p:nvSpPr>
          <p:cNvPr id="100" name="Text Box 99"/>
          <p:cNvSpPr txBox="1"/>
          <p:nvPr/>
        </p:nvSpPr>
        <p:spPr>
          <a:xfrm>
            <a:off x="338455" y="1230630"/>
            <a:ext cx="5080000" cy="368300"/>
          </a:xfrm>
          <a:prstGeom prst="rect">
            <a:avLst/>
          </a:prstGeom>
          <a:noFill/>
          <a:ln w="9525">
            <a:noFill/>
          </a:ln>
        </p:spPr>
        <p:txBody>
          <a:bodyPr>
            <a:spAutoFit/>
          </a:bodyPr>
          <a:lstStyle/>
          <a:p>
            <a:pPr indent="0"/>
            <a:r>
              <a:rPr lang="en-US">
                <a:latin typeface="Calibri" panose="020F0502020204030204" charset="0"/>
                <a:sym typeface="+mn-ea"/>
              </a:rPr>
              <a:t>UC26 “Đăng kí”</a:t>
            </a:r>
          </a:p>
        </p:txBody>
      </p:sp>
      <p:sp>
        <p:nvSpPr>
          <p:cNvPr id="2" name="Text Box 1"/>
          <p:cNvSpPr txBox="1"/>
          <p:nvPr/>
        </p:nvSpPr>
        <p:spPr>
          <a:xfrm>
            <a:off x="6091555" y="1230630"/>
            <a:ext cx="5080000" cy="368300"/>
          </a:xfrm>
          <a:prstGeom prst="rect">
            <a:avLst/>
          </a:prstGeom>
          <a:noFill/>
          <a:ln w="9525">
            <a:noFill/>
          </a:ln>
        </p:spPr>
        <p:txBody>
          <a:bodyPr>
            <a:spAutoFit/>
          </a:bodyPr>
          <a:lstStyle/>
          <a:p>
            <a:pPr indent="0"/>
            <a:r>
              <a:rPr lang="en-US" b="0">
                <a:latin typeface="Calibri" panose="020F0502020204030204" charset="0"/>
              </a:rPr>
              <a:t>UC27 “Đăng nhập”</a:t>
            </a:r>
          </a:p>
        </p:txBody>
      </p:sp>
      <p:cxnSp>
        <p:nvCxnSpPr>
          <p:cNvPr id="6" name="Straight Connector 5"/>
          <p:cNvCxnSpPr/>
          <p:nvPr/>
        </p:nvCxnSpPr>
        <p:spPr>
          <a:xfrm>
            <a:off x="5842970" y="1292926"/>
            <a:ext cx="0" cy="4855504"/>
          </a:xfrm>
          <a:prstGeom prst="line">
            <a:avLst/>
          </a:prstGeom>
        </p:spPr>
        <p:style>
          <a:lnRef idx="3">
            <a:schemeClr val="accent1"/>
          </a:lnRef>
          <a:fillRef idx="0">
            <a:schemeClr val="accent1"/>
          </a:fillRef>
          <a:effectRef idx="2">
            <a:schemeClr val="accent1"/>
          </a:effectRef>
          <a:fontRef idx="minor">
            <a:schemeClr val="tx1"/>
          </a:fontRef>
        </p:style>
      </p:cxnSp>
      <p:grpSp>
        <p:nvGrpSpPr>
          <p:cNvPr id="12" name="Group 11"/>
          <p:cNvGrpSpPr/>
          <p:nvPr/>
        </p:nvGrpSpPr>
        <p:grpSpPr>
          <a:xfrm>
            <a:off x="302260" y="1598930"/>
            <a:ext cx="5367020" cy="4342765"/>
            <a:chOff x="521" y="2663"/>
            <a:chExt cx="8436" cy="8292"/>
          </a:xfrm>
        </p:grpSpPr>
        <p:pic>
          <p:nvPicPr>
            <p:cNvPr id="7" name="Picture 6"/>
            <p:cNvPicPr>
              <a:picLocks noChangeAspect="1"/>
            </p:cNvPicPr>
            <p:nvPr/>
          </p:nvPicPr>
          <p:blipFill>
            <a:blip r:embed="rId2"/>
            <a:stretch>
              <a:fillRect/>
            </a:stretch>
          </p:blipFill>
          <p:spPr>
            <a:xfrm>
              <a:off x="533" y="2663"/>
              <a:ext cx="8424" cy="5220"/>
            </a:xfrm>
            <a:prstGeom prst="rect">
              <a:avLst/>
            </a:prstGeom>
          </p:spPr>
        </p:pic>
        <p:pic>
          <p:nvPicPr>
            <p:cNvPr id="11" name="Picture 10"/>
            <p:cNvPicPr>
              <a:picLocks noChangeAspect="1"/>
            </p:cNvPicPr>
            <p:nvPr/>
          </p:nvPicPr>
          <p:blipFill>
            <a:blip r:embed="rId3"/>
            <a:stretch>
              <a:fillRect/>
            </a:stretch>
          </p:blipFill>
          <p:spPr>
            <a:xfrm>
              <a:off x="521" y="7883"/>
              <a:ext cx="8436" cy="3072"/>
            </a:xfrm>
            <a:prstGeom prst="rect">
              <a:avLst/>
            </a:prstGeom>
          </p:spPr>
        </p:pic>
      </p:grpSp>
      <p:grpSp>
        <p:nvGrpSpPr>
          <p:cNvPr id="15" name="Group 14"/>
          <p:cNvGrpSpPr/>
          <p:nvPr/>
        </p:nvGrpSpPr>
        <p:grpSpPr>
          <a:xfrm>
            <a:off x="6091555" y="1691005"/>
            <a:ext cx="5364480" cy="4236720"/>
            <a:chOff x="10218" y="2518"/>
            <a:chExt cx="8448" cy="6672"/>
          </a:xfrm>
        </p:grpSpPr>
        <p:pic>
          <p:nvPicPr>
            <p:cNvPr id="13" name="Picture 12"/>
            <p:cNvPicPr>
              <a:picLocks noChangeAspect="1"/>
            </p:cNvPicPr>
            <p:nvPr/>
          </p:nvPicPr>
          <p:blipFill>
            <a:blip r:embed="rId4"/>
            <a:stretch>
              <a:fillRect/>
            </a:stretch>
          </p:blipFill>
          <p:spPr>
            <a:xfrm>
              <a:off x="10218" y="2518"/>
              <a:ext cx="8448" cy="4680"/>
            </a:xfrm>
            <a:prstGeom prst="rect">
              <a:avLst/>
            </a:prstGeom>
          </p:spPr>
        </p:pic>
        <p:pic>
          <p:nvPicPr>
            <p:cNvPr id="14" name="Picture 13"/>
            <p:cNvPicPr>
              <a:picLocks noChangeAspect="1"/>
            </p:cNvPicPr>
            <p:nvPr/>
          </p:nvPicPr>
          <p:blipFill>
            <a:blip r:embed="rId5"/>
            <a:stretch>
              <a:fillRect/>
            </a:stretch>
          </p:blipFill>
          <p:spPr>
            <a:xfrm>
              <a:off x="10218" y="7198"/>
              <a:ext cx="8436" cy="1992"/>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3.1.2 </a:t>
            </a:r>
            <a:r>
              <a:rPr lang="en-US" sz="4000" dirty="0" err="1">
                <a:solidFill>
                  <a:schemeClr val="bg1"/>
                </a:solidFill>
              </a:rPr>
              <a:t>Nhóm</a:t>
            </a:r>
            <a:r>
              <a:rPr lang="en-US" sz="4000" dirty="0">
                <a:solidFill>
                  <a:schemeClr val="bg1"/>
                </a:solidFill>
              </a:rPr>
              <a:t> Use Case </a:t>
            </a:r>
            <a:r>
              <a:rPr lang="en-US" sz="4000" dirty="0" err="1">
                <a:solidFill>
                  <a:schemeClr val="bg1"/>
                </a:solidFill>
              </a:rPr>
              <a:t>của</a:t>
            </a:r>
            <a:r>
              <a:rPr lang="en-US" sz="4000" dirty="0">
                <a:solidFill>
                  <a:schemeClr val="bg1"/>
                </a:solidFill>
              </a:rPr>
              <a:t> “</a:t>
            </a:r>
            <a:r>
              <a:rPr lang="en-US" sz="4000" dirty="0" err="1">
                <a:solidFill>
                  <a:schemeClr val="bg1"/>
                </a:solidFill>
              </a:rPr>
              <a:t>Khách</a:t>
            </a:r>
            <a:r>
              <a:rPr lang="en-US" sz="4000" dirty="0">
                <a:solidFill>
                  <a:schemeClr val="bg1"/>
                </a:solidFill>
              </a:rPr>
              <a:t> </a:t>
            </a:r>
            <a:r>
              <a:rPr lang="en-US" sz="4000" dirty="0" err="1">
                <a:solidFill>
                  <a:schemeClr val="bg1"/>
                </a:solidFill>
              </a:rPr>
              <a:t>hàng</a:t>
            </a:r>
            <a:r>
              <a:rPr lang="en-US" sz="4000" dirty="0">
                <a:solidFill>
                  <a:schemeClr val="bg1"/>
                </a:solidFill>
              </a:rPr>
              <a:t>”</a:t>
            </a: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rPr>
              <a:t>Sơ đồ use case danh cho tác nhân “khách hàng”</a:t>
            </a:r>
          </a:p>
        </p:txBody>
      </p:sp>
      <p:pic>
        <p:nvPicPr>
          <p:cNvPr id="21" name="image16.png" descr="Diagram  Description automatically generated"/>
          <p:cNvPicPr>
            <a:picLocks noChangeAspect="1"/>
          </p:cNvPicPr>
          <p:nvPr/>
        </p:nvPicPr>
        <p:blipFill>
          <a:blip r:embed="rId2" cstate="print"/>
          <a:stretch>
            <a:fillRect/>
          </a:stretch>
        </p:blipFill>
        <p:spPr>
          <a:xfrm>
            <a:off x="3528695" y="1355725"/>
            <a:ext cx="5133340" cy="470916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3.1.2 </a:t>
            </a:r>
            <a:r>
              <a:rPr lang="en-US" sz="4000" dirty="0" err="1">
                <a:solidFill>
                  <a:schemeClr val="bg1"/>
                </a:solidFill>
              </a:rPr>
              <a:t>Nhóm</a:t>
            </a:r>
            <a:r>
              <a:rPr lang="en-US" sz="4000" dirty="0">
                <a:solidFill>
                  <a:schemeClr val="bg1"/>
                </a:solidFill>
              </a:rPr>
              <a:t> Use Case </a:t>
            </a:r>
            <a:r>
              <a:rPr lang="en-US" sz="4000" dirty="0" err="1">
                <a:solidFill>
                  <a:schemeClr val="bg1"/>
                </a:solidFill>
              </a:rPr>
              <a:t>của</a:t>
            </a:r>
            <a:r>
              <a:rPr lang="en-US" sz="4000" dirty="0">
                <a:solidFill>
                  <a:schemeClr val="bg1"/>
                </a:solidFill>
              </a:rPr>
              <a:t> “</a:t>
            </a:r>
            <a:r>
              <a:rPr lang="en-US" sz="4000" dirty="0" err="1">
                <a:solidFill>
                  <a:schemeClr val="bg1"/>
                </a:solidFill>
              </a:rPr>
              <a:t>Khách</a:t>
            </a:r>
            <a:r>
              <a:rPr lang="en-US" sz="4000" dirty="0">
                <a:solidFill>
                  <a:schemeClr val="bg1"/>
                </a:solidFill>
              </a:rPr>
              <a:t> </a:t>
            </a:r>
            <a:r>
              <a:rPr lang="en-US" sz="4000" dirty="0" err="1">
                <a:solidFill>
                  <a:schemeClr val="bg1"/>
                </a:solidFill>
              </a:rPr>
              <a:t>hàng</a:t>
            </a:r>
            <a:r>
              <a:rPr lang="en-US" sz="4000" dirty="0">
                <a:solidFill>
                  <a:schemeClr val="bg1"/>
                </a:solidFill>
              </a:rPr>
              <a:t>”</a:t>
            </a: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rPr>
              <a:t>Phân rã Use Case “Quản lý giỏ hàng”</a:t>
            </a:r>
          </a:p>
        </p:txBody>
      </p:sp>
      <p:pic>
        <p:nvPicPr>
          <p:cNvPr id="23" name="image17.png" descr="Diagram  Description automatically generated"/>
          <p:cNvPicPr>
            <a:picLocks noChangeAspect="1"/>
          </p:cNvPicPr>
          <p:nvPr/>
        </p:nvPicPr>
        <p:blipFill>
          <a:blip r:embed="rId2" cstate="print"/>
          <a:stretch>
            <a:fillRect/>
          </a:stretch>
        </p:blipFill>
        <p:spPr>
          <a:xfrm>
            <a:off x="2200910" y="1942465"/>
            <a:ext cx="6299200" cy="35845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3.1.2 </a:t>
            </a:r>
            <a:r>
              <a:rPr lang="en-US" sz="4000" dirty="0" err="1">
                <a:solidFill>
                  <a:schemeClr val="bg1"/>
                </a:solidFill>
              </a:rPr>
              <a:t>Nhóm</a:t>
            </a:r>
            <a:r>
              <a:rPr lang="en-US" sz="4000" dirty="0">
                <a:solidFill>
                  <a:schemeClr val="bg1"/>
                </a:solidFill>
              </a:rPr>
              <a:t> use case </a:t>
            </a:r>
            <a:r>
              <a:rPr lang="en-US" sz="4000" dirty="0" err="1">
                <a:solidFill>
                  <a:schemeClr val="bg1"/>
                </a:solidFill>
              </a:rPr>
              <a:t>của</a:t>
            </a:r>
            <a:r>
              <a:rPr lang="en-US" sz="4000" dirty="0">
                <a:solidFill>
                  <a:schemeClr val="bg1"/>
                </a:solidFill>
              </a:rPr>
              <a:t> </a:t>
            </a:r>
            <a:r>
              <a:rPr lang="en-US" sz="4000" dirty="0" err="1">
                <a:solidFill>
                  <a:schemeClr val="bg1"/>
                </a:solidFill>
              </a:rPr>
              <a:t>Khách</a:t>
            </a:r>
            <a:r>
              <a:rPr lang="en-US" sz="4000" dirty="0">
                <a:solidFill>
                  <a:schemeClr val="bg1"/>
                </a:solidFill>
              </a:rPr>
              <a:t> </a:t>
            </a:r>
            <a:r>
              <a:rPr lang="en-US" sz="4000" dirty="0" err="1">
                <a:solidFill>
                  <a:schemeClr val="bg1"/>
                </a:solidFill>
              </a:rPr>
              <a:t>hàng</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rPr>
              <a:t>Đặc tả Use Case</a:t>
            </a:r>
          </a:p>
        </p:txBody>
      </p:sp>
      <p:sp>
        <p:nvSpPr>
          <p:cNvPr id="100" name="Text Box 99"/>
          <p:cNvSpPr txBox="1"/>
          <p:nvPr/>
        </p:nvSpPr>
        <p:spPr>
          <a:xfrm>
            <a:off x="338455" y="1230630"/>
            <a:ext cx="5080000" cy="368300"/>
          </a:xfrm>
          <a:prstGeom prst="rect">
            <a:avLst/>
          </a:prstGeom>
          <a:noFill/>
          <a:ln w="9525">
            <a:noFill/>
          </a:ln>
        </p:spPr>
        <p:txBody>
          <a:bodyPr>
            <a:spAutoFit/>
          </a:bodyPr>
          <a:lstStyle/>
          <a:p>
            <a:pPr indent="0"/>
            <a:r>
              <a:rPr lang="en-US" b="0">
                <a:latin typeface="Calibri" panose="020F0502020204030204" charset="0"/>
              </a:rPr>
              <a:t>UC35 “Xem danh sách yêu thích”</a:t>
            </a:r>
          </a:p>
        </p:txBody>
      </p:sp>
      <p:sp>
        <p:nvSpPr>
          <p:cNvPr id="2" name="Text Box 1"/>
          <p:cNvSpPr txBox="1"/>
          <p:nvPr/>
        </p:nvSpPr>
        <p:spPr>
          <a:xfrm>
            <a:off x="6091555" y="1230630"/>
            <a:ext cx="5080000" cy="368300"/>
          </a:xfrm>
          <a:prstGeom prst="rect">
            <a:avLst/>
          </a:prstGeom>
          <a:noFill/>
          <a:ln w="9525">
            <a:noFill/>
          </a:ln>
        </p:spPr>
        <p:txBody>
          <a:bodyPr>
            <a:spAutoFit/>
          </a:bodyPr>
          <a:lstStyle/>
          <a:p>
            <a:pPr indent="0"/>
            <a:r>
              <a:rPr lang="en-US" b="0">
                <a:latin typeface="Calibri" panose="020F0502020204030204" charset="0"/>
              </a:rPr>
              <a:t>UC38 “Thêm vào danh sách yêu thích”</a:t>
            </a:r>
          </a:p>
        </p:txBody>
      </p:sp>
      <p:cxnSp>
        <p:nvCxnSpPr>
          <p:cNvPr id="6" name="Straight Connector 5"/>
          <p:cNvCxnSpPr/>
          <p:nvPr/>
        </p:nvCxnSpPr>
        <p:spPr>
          <a:xfrm>
            <a:off x="5842970" y="1292926"/>
            <a:ext cx="0" cy="4855504"/>
          </a:xfrm>
          <a:prstGeom prst="line">
            <a:avLst/>
          </a:prstGeom>
        </p:spPr>
        <p:style>
          <a:lnRef idx="3">
            <a:schemeClr val="accent1"/>
          </a:lnRef>
          <a:fillRef idx="0">
            <a:schemeClr val="accent1"/>
          </a:fillRef>
          <a:effectRef idx="2">
            <a:schemeClr val="accent1"/>
          </a:effectRef>
          <a:fontRef idx="minor">
            <a:schemeClr val="tx1"/>
          </a:fontRef>
        </p:style>
      </p:cxnSp>
      <p:pic>
        <p:nvPicPr>
          <p:cNvPr id="7" name="Picture 6"/>
          <p:cNvPicPr>
            <a:picLocks noChangeAspect="1"/>
          </p:cNvPicPr>
          <p:nvPr/>
        </p:nvPicPr>
        <p:blipFill>
          <a:blip r:embed="rId2"/>
          <a:stretch>
            <a:fillRect/>
          </a:stretch>
        </p:blipFill>
        <p:spPr>
          <a:xfrm>
            <a:off x="127000" y="2459990"/>
            <a:ext cx="5364480" cy="2522220"/>
          </a:xfrm>
          <a:prstGeom prst="rect">
            <a:avLst/>
          </a:prstGeom>
        </p:spPr>
      </p:pic>
      <p:pic>
        <p:nvPicPr>
          <p:cNvPr id="11" name="Picture 10"/>
          <p:cNvPicPr>
            <a:picLocks noChangeAspect="1"/>
          </p:cNvPicPr>
          <p:nvPr/>
        </p:nvPicPr>
        <p:blipFill>
          <a:blip r:embed="rId3"/>
          <a:stretch>
            <a:fillRect/>
          </a:stretch>
        </p:blipFill>
        <p:spPr>
          <a:xfrm>
            <a:off x="6268085" y="2452370"/>
            <a:ext cx="5356860" cy="252984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080" y="-121370"/>
            <a:ext cx="10972440" cy="1144800"/>
          </a:xfrm>
        </p:spPr>
        <p:txBody>
          <a:bodyPr/>
          <a:lstStyle/>
          <a:p>
            <a:r>
              <a:rPr lang="en-US" dirty="0">
                <a:solidFill>
                  <a:schemeClr val="bg1"/>
                </a:solidFill>
              </a:rPr>
              <a:t>3.2.Phân </a:t>
            </a:r>
            <a:r>
              <a:rPr lang="en-US" dirty="0" err="1">
                <a:solidFill>
                  <a:schemeClr val="bg1"/>
                </a:solidFill>
              </a:rPr>
              <a:t>tích</a:t>
            </a:r>
            <a:r>
              <a:rPr lang="en-US" dirty="0">
                <a:solidFill>
                  <a:schemeClr val="bg1"/>
                </a:solidFill>
              </a:rPr>
              <a:t> </a:t>
            </a:r>
            <a:r>
              <a:rPr lang="en-US" dirty="0" err="1">
                <a:solidFill>
                  <a:schemeClr val="bg1"/>
                </a:solidFill>
              </a:rPr>
              <a:t>yêu</a:t>
            </a:r>
            <a:r>
              <a:rPr lang="en-US" dirty="0">
                <a:solidFill>
                  <a:schemeClr val="bg1"/>
                </a:solidFill>
              </a:rPr>
              <a:t> </a:t>
            </a:r>
            <a:r>
              <a:rPr lang="en-US" dirty="0" err="1">
                <a:solidFill>
                  <a:schemeClr val="bg1"/>
                </a:solidFill>
              </a:rPr>
              <a:t>cầu</a:t>
            </a:r>
            <a:r>
              <a:rPr lang="en-US" dirty="0">
                <a:solidFill>
                  <a:schemeClr val="bg1"/>
                </a:solidFill>
              </a:rPr>
              <a:t> phi </a:t>
            </a:r>
            <a:r>
              <a:rPr lang="en-US" dirty="0" err="1">
                <a:solidFill>
                  <a:schemeClr val="bg1"/>
                </a:solidFill>
              </a:rPr>
              <a:t>chức</a:t>
            </a:r>
            <a:r>
              <a:rPr lang="en-US" dirty="0">
                <a:solidFill>
                  <a:schemeClr val="bg1"/>
                </a:solidFill>
              </a:rPr>
              <a:t> </a:t>
            </a:r>
            <a:r>
              <a:rPr lang="en-US" dirty="0" err="1">
                <a:solidFill>
                  <a:schemeClr val="bg1"/>
                </a:solidFill>
              </a:rPr>
              <a:t>năng</a:t>
            </a:r>
            <a:endParaRPr lang="en-US" dirty="0">
              <a:solidFill>
                <a:schemeClr val="bg1"/>
              </a:solidFill>
            </a:endParaRPr>
          </a:p>
        </p:txBody>
      </p:sp>
      <p:sp>
        <p:nvSpPr>
          <p:cNvPr id="3" name="Subtitle 2"/>
          <p:cNvSpPr>
            <a:spLocks noGrp="1"/>
          </p:cNvSpPr>
          <p:nvPr>
            <p:ph type="subTitle"/>
          </p:nvPr>
        </p:nvSpPr>
        <p:spPr>
          <a:xfrm>
            <a:off x="677545" y="1830705"/>
            <a:ext cx="10836275" cy="3987165"/>
          </a:xfrm>
        </p:spPr>
        <p:txBody>
          <a:bodyPr/>
          <a:lstStyle/>
          <a:p>
            <a:pPr>
              <a:buFont typeface="Wingdings" panose="05000000000000000000" charset="0"/>
              <a:buChar char="v"/>
            </a:pPr>
            <a:r>
              <a:rPr lang="en-US" sz="2000">
                <a:latin typeface="Times New Roman" panose="02020603050405020304" charset="0"/>
                <a:cs typeface="Times New Roman" panose="02020603050405020304" charset="0"/>
              </a:rPr>
              <a:t>Yêu cầu bảo mật thông tin người dùng</a:t>
            </a:r>
          </a:p>
          <a:p>
            <a:pPr marL="0" indent="0">
              <a:buNone/>
            </a:pPr>
            <a:r>
              <a:rPr lang="en-US" sz="2000">
                <a:latin typeface="Times New Roman" panose="02020603050405020304" charset="0"/>
                <a:cs typeface="Times New Roman" panose="02020603050405020304" charset="0"/>
              </a:rPr>
              <a:t>	+ Lưu thông tin dưới dạng đã băm</a:t>
            </a:r>
          </a:p>
          <a:p>
            <a:pPr>
              <a:buFont typeface="Wingdings" panose="05000000000000000000" charset="0"/>
              <a:buChar char="v"/>
            </a:pPr>
            <a:r>
              <a:rPr lang="en-US" sz="2000">
                <a:latin typeface="Times New Roman" panose="02020603050405020304" charset="0"/>
                <a:cs typeface="Times New Roman" panose="02020603050405020304" charset="0"/>
              </a:rPr>
              <a:t>Yêu cầu nền tảng và trình duyệt</a:t>
            </a:r>
          </a:p>
          <a:p>
            <a:pPr marL="0" indent="0">
              <a:buNone/>
            </a:pPr>
            <a:r>
              <a:rPr lang="en-US" sz="2000">
                <a:latin typeface="Times New Roman" panose="02020603050405020304" charset="0"/>
                <a:cs typeface="Times New Roman" panose="02020603050405020304" charset="0"/>
              </a:rPr>
              <a:t>	+ Hỗ trợ các trình duyệt: Google Chrome, Cốc cốc, Microsoft Edge.</a:t>
            </a:r>
          </a:p>
          <a:p>
            <a:pPr>
              <a:buFont typeface="Wingdings" panose="05000000000000000000" charset="0"/>
              <a:buChar char="v"/>
            </a:pPr>
            <a:r>
              <a:rPr lang="en-US" sz="2000">
                <a:latin typeface="Times New Roman" panose="02020603050405020304" charset="0"/>
                <a:cs typeface="Times New Roman" panose="02020603050405020304" charset="0"/>
              </a:rPr>
              <a:t>Yêu cầu giao diện</a:t>
            </a:r>
          </a:p>
          <a:p>
            <a:pPr marL="0" indent="0">
              <a:buNone/>
            </a:pPr>
            <a:r>
              <a:rPr lang="en-US" sz="2000">
                <a:latin typeface="Times New Roman" panose="02020603050405020304" charset="0"/>
                <a:cs typeface="Times New Roman" panose="02020603050405020304" charset="0"/>
              </a:rPr>
              <a:t>	+ Giao diện wed có khả năng thích ứng với chiều ngang màn hình thiết bị</a:t>
            </a:r>
          </a:p>
          <a:p>
            <a:pPr marL="0" indent="0">
              <a:buNone/>
            </a:pPr>
            <a:r>
              <a:rPr lang="en-US" sz="2000">
                <a:latin typeface="Times New Roman" panose="02020603050405020304" charset="0"/>
                <a:cs typeface="Times New Roman" panose="02020603050405020304" charset="0"/>
              </a:rPr>
              <a:t>	+ Ngôn ngữ sử dụng trong hệ thống là tiếng Việt</a:t>
            </a:r>
          </a:p>
          <a:p>
            <a:pPr marL="0" indent="0">
              <a:buNone/>
            </a:pPr>
            <a:r>
              <a:rPr lang="en-US" sz="2000">
                <a:latin typeface="Times New Roman" panose="02020603050405020304" charset="0"/>
                <a:cs typeface="Times New Roman" panose="02020603050405020304" charset="0"/>
              </a:rPr>
              <a:t>	+ Giao diện wed nhất quán trên các trình duyệt khác nhau</a:t>
            </a:r>
          </a:p>
          <a:p>
            <a:pPr marL="0" indent="0">
              <a:buNone/>
            </a:pPr>
            <a:r>
              <a:rPr lang="en-US" sz="2000">
                <a:latin typeface="Times New Roman" panose="02020603050405020304" charset="0"/>
                <a:cs typeface="Times New Roman" panose="02020603050405020304" charset="0"/>
              </a:rPr>
              <a:t>	+ Định dạng ngày trong hệ thống : dd/mm/yyyy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sym typeface="+mn-ea"/>
              </a:rPr>
              <a:t>3.3 </a:t>
            </a:r>
            <a:r>
              <a:rPr lang="en-US" sz="4000" dirty="0" err="1">
                <a:solidFill>
                  <a:schemeClr val="bg1"/>
                </a:solidFill>
                <a:sym typeface="+mn-ea"/>
              </a:rPr>
              <a:t>Mô</a:t>
            </a:r>
            <a:r>
              <a:rPr lang="en-US" sz="4000" dirty="0">
                <a:solidFill>
                  <a:schemeClr val="bg1"/>
                </a:solidFill>
                <a:sym typeface="+mn-ea"/>
              </a:rPr>
              <a:t> </a:t>
            </a:r>
            <a:r>
              <a:rPr lang="en-US" sz="4000" dirty="0" err="1">
                <a:solidFill>
                  <a:schemeClr val="bg1"/>
                </a:solidFill>
                <a:sym typeface="+mn-ea"/>
              </a:rPr>
              <a:t>hình</a:t>
            </a:r>
            <a:r>
              <a:rPr lang="en-US" sz="4000" dirty="0">
                <a:solidFill>
                  <a:schemeClr val="bg1"/>
                </a:solidFill>
                <a:sym typeface="+mn-ea"/>
              </a:rPr>
              <a:t> </a:t>
            </a:r>
            <a:r>
              <a:rPr lang="en-US" sz="4000" dirty="0" err="1">
                <a:solidFill>
                  <a:schemeClr val="bg1"/>
                </a:solidFill>
                <a:sym typeface="+mn-ea"/>
              </a:rPr>
              <a:t>hóa</a:t>
            </a:r>
            <a:r>
              <a:rPr lang="en-US" sz="4000" dirty="0">
                <a:solidFill>
                  <a:schemeClr val="bg1"/>
                </a:solidFill>
                <a:sym typeface="+mn-ea"/>
              </a:rPr>
              <a:t> </a:t>
            </a:r>
            <a:r>
              <a:rPr lang="en-US" sz="4000" dirty="0" err="1">
                <a:solidFill>
                  <a:schemeClr val="bg1"/>
                </a:solidFill>
                <a:sym typeface="+mn-ea"/>
              </a:rPr>
              <a:t>cấu</a:t>
            </a:r>
            <a:r>
              <a:rPr lang="en-US" sz="4000" dirty="0">
                <a:solidFill>
                  <a:schemeClr val="bg1"/>
                </a:solidFill>
                <a:sym typeface="+mn-ea"/>
              </a:rPr>
              <a:t> </a:t>
            </a:r>
            <a:r>
              <a:rPr lang="en-US" sz="4000" dirty="0" err="1">
                <a:solidFill>
                  <a:schemeClr val="bg1"/>
                </a:solidFill>
                <a:sym typeface="+mn-ea"/>
              </a:rPr>
              <a:t>trúc</a:t>
            </a:r>
            <a:r>
              <a:rPr lang="en-US" sz="4000" dirty="0">
                <a:solidFill>
                  <a:schemeClr val="bg1"/>
                </a:solidFill>
                <a:sym typeface="+mn-ea"/>
              </a:rPr>
              <a:t> </a:t>
            </a:r>
            <a:r>
              <a:rPr lang="en-US" sz="4000" dirty="0" err="1">
                <a:solidFill>
                  <a:schemeClr val="bg1"/>
                </a:solidFill>
                <a:sym typeface="+mn-ea"/>
              </a:rPr>
              <a:t>hệ</a:t>
            </a:r>
            <a:r>
              <a:rPr lang="en-US" sz="4000" dirty="0">
                <a:solidFill>
                  <a:schemeClr val="bg1"/>
                </a:solidFill>
                <a:sym typeface="+mn-ea"/>
              </a:rPr>
              <a:t> </a:t>
            </a:r>
            <a:r>
              <a:rPr lang="en-US" sz="4000" dirty="0" err="1">
                <a:solidFill>
                  <a:schemeClr val="bg1"/>
                </a:solidFill>
                <a:sym typeface="+mn-ea"/>
              </a:rPr>
              <a:t>thống</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sym typeface="+mn-ea"/>
              </a:rPr>
              <a:t>Nhóm ca sử dụng của “Nhân viên”</a:t>
            </a:r>
            <a:endParaRPr lang="en-US">
              <a:solidFill>
                <a:schemeClr val="bg1"/>
              </a:solidFill>
            </a:endParaRPr>
          </a:p>
        </p:txBody>
      </p:sp>
      <p:sp>
        <p:nvSpPr>
          <p:cNvPr id="100" name="Text Box 99"/>
          <p:cNvSpPr txBox="1"/>
          <p:nvPr/>
        </p:nvSpPr>
        <p:spPr>
          <a:xfrm>
            <a:off x="338455" y="1230630"/>
            <a:ext cx="5080000" cy="368300"/>
          </a:xfrm>
          <a:prstGeom prst="rect">
            <a:avLst/>
          </a:prstGeom>
          <a:noFill/>
          <a:ln w="9525">
            <a:noFill/>
          </a:ln>
        </p:spPr>
        <p:txBody>
          <a:bodyPr>
            <a:spAutoFit/>
          </a:bodyPr>
          <a:lstStyle/>
          <a:p>
            <a:pPr indent="0"/>
            <a:r>
              <a:rPr lang="en-US" b="0">
                <a:latin typeface="Calibri" panose="020F0502020204030204" charset="0"/>
              </a:rPr>
              <a:t>Ca sử dụng “đăng xuất”</a:t>
            </a:r>
          </a:p>
        </p:txBody>
      </p:sp>
      <p:sp>
        <p:nvSpPr>
          <p:cNvPr id="2" name="Text Box 1"/>
          <p:cNvSpPr txBox="1"/>
          <p:nvPr/>
        </p:nvSpPr>
        <p:spPr>
          <a:xfrm>
            <a:off x="6091555" y="1230630"/>
            <a:ext cx="5080000" cy="368300"/>
          </a:xfrm>
          <a:prstGeom prst="rect">
            <a:avLst/>
          </a:prstGeom>
          <a:noFill/>
          <a:ln w="9525">
            <a:noFill/>
          </a:ln>
        </p:spPr>
        <p:txBody>
          <a:bodyPr>
            <a:spAutoFit/>
          </a:bodyPr>
          <a:lstStyle/>
          <a:p>
            <a:pPr indent="0"/>
            <a:r>
              <a:rPr lang="en-US" b="0">
                <a:latin typeface="Calibri" panose="020F0502020204030204" charset="0"/>
              </a:rPr>
              <a:t>Ca sử dụng “đổi mật khẩu”</a:t>
            </a:r>
          </a:p>
        </p:txBody>
      </p:sp>
      <p:cxnSp>
        <p:nvCxnSpPr>
          <p:cNvPr id="6" name="Straight Connector 5"/>
          <p:cNvCxnSpPr/>
          <p:nvPr/>
        </p:nvCxnSpPr>
        <p:spPr>
          <a:xfrm>
            <a:off x="5842970" y="1292926"/>
            <a:ext cx="0" cy="4855504"/>
          </a:xfrm>
          <a:prstGeom prst="line">
            <a:avLst/>
          </a:prstGeom>
        </p:spPr>
        <p:style>
          <a:lnRef idx="3">
            <a:schemeClr val="accent1"/>
          </a:lnRef>
          <a:fillRef idx="0">
            <a:schemeClr val="accent1"/>
          </a:fillRef>
          <a:effectRef idx="2">
            <a:schemeClr val="accent1"/>
          </a:effectRef>
          <a:fontRef idx="minor">
            <a:schemeClr val="tx1"/>
          </a:fontRef>
        </p:style>
      </p:cxnSp>
      <p:pic>
        <p:nvPicPr>
          <p:cNvPr id="25" name="image18.jpeg" descr="Table  Description automatically generated"/>
          <p:cNvPicPr>
            <a:picLocks noChangeAspect="1"/>
          </p:cNvPicPr>
          <p:nvPr/>
        </p:nvPicPr>
        <p:blipFill>
          <a:blip r:embed="rId2" cstate="print"/>
          <a:stretch>
            <a:fillRect/>
          </a:stretch>
        </p:blipFill>
        <p:spPr>
          <a:xfrm>
            <a:off x="404495" y="2994978"/>
            <a:ext cx="4947920" cy="1029335"/>
          </a:xfrm>
          <a:prstGeom prst="rect">
            <a:avLst/>
          </a:prstGeom>
        </p:spPr>
      </p:pic>
      <p:pic>
        <p:nvPicPr>
          <p:cNvPr id="27" name="image19.jpeg" descr="Diagram  Description automatically generated"/>
          <p:cNvPicPr>
            <a:picLocks noChangeAspect="1"/>
          </p:cNvPicPr>
          <p:nvPr/>
        </p:nvPicPr>
        <p:blipFill>
          <a:blip r:embed="rId3" cstate="print"/>
          <a:stretch>
            <a:fillRect/>
          </a:stretch>
        </p:blipFill>
        <p:spPr>
          <a:xfrm>
            <a:off x="6091555" y="2994978"/>
            <a:ext cx="5895340" cy="88836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sym typeface="+mn-ea"/>
              </a:rPr>
              <a:t>3.3 </a:t>
            </a:r>
            <a:r>
              <a:rPr lang="en-US" sz="4000" dirty="0" err="1">
                <a:solidFill>
                  <a:schemeClr val="bg1"/>
                </a:solidFill>
                <a:sym typeface="+mn-ea"/>
              </a:rPr>
              <a:t>Mô</a:t>
            </a:r>
            <a:r>
              <a:rPr lang="en-US" sz="4000" dirty="0">
                <a:solidFill>
                  <a:schemeClr val="bg1"/>
                </a:solidFill>
                <a:sym typeface="+mn-ea"/>
              </a:rPr>
              <a:t> </a:t>
            </a:r>
            <a:r>
              <a:rPr lang="en-US" sz="4000" dirty="0" err="1">
                <a:solidFill>
                  <a:schemeClr val="bg1"/>
                </a:solidFill>
                <a:sym typeface="+mn-ea"/>
              </a:rPr>
              <a:t>hình</a:t>
            </a:r>
            <a:r>
              <a:rPr lang="en-US" sz="4000" dirty="0">
                <a:solidFill>
                  <a:schemeClr val="bg1"/>
                </a:solidFill>
                <a:sym typeface="+mn-ea"/>
              </a:rPr>
              <a:t> </a:t>
            </a:r>
            <a:r>
              <a:rPr lang="en-US" sz="4000" dirty="0" err="1">
                <a:solidFill>
                  <a:schemeClr val="bg1"/>
                </a:solidFill>
                <a:sym typeface="+mn-ea"/>
              </a:rPr>
              <a:t>hóa</a:t>
            </a:r>
            <a:r>
              <a:rPr lang="en-US" sz="4000" dirty="0">
                <a:solidFill>
                  <a:schemeClr val="bg1"/>
                </a:solidFill>
                <a:sym typeface="+mn-ea"/>
              </a:rPr>
              <a:t> </a:t>
            </a:r>
            <a:r>
              <a:rPr lang="en-US" sz="4000" dirty="0" err="1">
                <a:solidFill>
                  <a:schemeClr val="bg1"/>
                </a:solidFill>
                <a:sym typeface="+mn-ea"/>
              </a:rPr>
              <a:t>cấu</a:t>
            </a:r>
            <a:r>
              <a:rPr lang="en-US" sz="4000" dirty="0">
                <a:solidFill>
                  <a:schemeClr val="bg1"/>
                </a:solidFill>
                <a:sym typeface="+mn-ea"/>
              </a:rPr>
              <a:t> </a:t>
            </a:r>
            <a:r>
              <a:rPr lang="en-US" sz="4000" dirty="0" err="1">
                <a:solidFill>
                  <a:schemeClr val="bg1"/>
                </a:solidFill>
                <a:sym typeface="+mn-ea"/>
              </a:rPr>
              <a:t>trúc</a:t>
            </a:r>
            <a:r>
              <a:rPr lang="en-US" sz="4000" dirty="0">
                <a:solidFill>
                  <a:schemeClr val="bg1"/>
                </a:solidFill>
                <a:sym typeface="+mn-ea"/>
              </a:rPr>
              <a:t> </a:t>
            </a:r>
            <a:r>
              <a:rPr lang="en-US" sz="4000" dirty="0" err="1">
                <a:solidFill>
                  <a:schemeClr val="bg1"/>
                </a:solidFill>
                <a:sym typeface="+mn-ea"/>
              </a:rPr>
              <a:t>hệ</a:t>
            </a:r>
            <a:r>
              <a:rPr lang="en-US" sz="4000" dirty="0">
                <a:solidFill>
                  <a:schemeClr val="bg1"/>
                </a:solidFill>
                <a:sym typeface="+mn-ea"/>
              </a:rPr>
              <a:t> </a:t>
            </a:r>
            <a:r>
              <a:rPr lang="en-US" sz="4000" dirty="0" err="1">
                <a:solidFill>
                  <a:schemeClr val="bg1"/>
                </a:solidFill>
                <a:sym typeface="+mn-ea"/>
              </a:rPr>
              <a:t>thống</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sym typeface="+mn-ea"/>
              </a:rPr>
              <a:t>Nhóm ca sử dụng quản lý sản phẩm </a:t>
            </a:r>
          </a:p>
        </p:txBody>
      </p:sp>
      <p:sp>
        <p:nvSpPr>
          <p:cNvPr id="100" name="Text Box 99"/>
          <p:cNvSpPr txBox="1"/>
          <p:nvPr/>
        </p:nvSpPr>
        <p:spPr>
          <a:xfrm>
            <a:off x="338455" y="1230630"/>
            <a:ext cx="5080000" cy="368300"/>
          </a:xfrm>
          <a:prstGeom prst="rect">
            <a:avLst/>
          </a:prstGeom>
          <a:noFill/>
          <a:ln w="9525">
            <a:noFill/>
          </a:ln>
        </p:spPr>
        <p:txBody>
          <a:bodyPr>
            <a:spAutoFit/>
          </a:bodyPr>
          <a:lstStyle/>
          <a:p>
            <a:pPr indent="0"/>
            <a:r>
              <a:rPr lang="en-US" b="0">
                <a:latin typeface="Calibri" panose="020F0502020204030204" charset="0"/>
              </a:rPr>
              <a:t>Ca sử dụng “Sửa thông tin sản phẩm”</a:t>
            </a:r>
          </a:p>
        </p:txBody>
      </p:sp>
      <p:sp>
        <p:nvSpPr>
          <p:cNvPr id="2" name="Text Box 1"/>
          <p:cNvSpPr txBox="1"/>
          <p:nvPr/>
        </p:nvSpPr>
        <p:spPr>
          <a:xfrm>
            <a:off x="6091555" y="1230630"/>
            <a:ext cx="5080000" cy="368300"/>
          </a:xfrm>
          <a:prstGeom prst="rect">
            <a:avLst/>
          </a:prstGeom>
          <a:noFill/>
          <a:ln w="9525">
            <a:noFill/>
          </a:ln>
        </p:spPr>
        <p:txBody>
          <a:bodyPr>
            <a:spAutoFit/>
          </a:bodyPr>
          <a:lstStyle/>
          <a:p>
            <a:pPr indent="0"/>
            <a:r>
              <a:rPr lang="en-US" b="0">
                <a:latin typeface="Calibri" panose="020F0502020204030204" charset="0"/>
              </a:rPr>
              <a:t>Ca sử dụng “Thêm sản phẩm”</a:t>
            </a:r>
          </a:p>
        </p:txBody>
      </p:sp>
      <p:cxnSp>
        <p:nvCxnSpPr>
          <p:cNvPr id="6" name="Straight Connector 5"/>
          <p:cNvCxnSpPr/>
          <p:nvPr/>
        </p:nvCxnSpPr>
        <p:spPr>
          <a:xfrm>
            <a:off x="5842970" y="1292926"/>
            <a:ext cx="0" cy="4855504"/>
          </a:xfrm>
          <a:prstGeom prst="line">
            <a:avLst/>
          </a:prstGeom>
        </p:spPr>
        <p:style>
          <a:lnRef idx="3">
            <a:schemeClr val="accent1"/>
          </a:lnRef>
          <a:fillRef idx="0">
            <a:schemeClr val="accent1"/>
          </a:fillRef>
          <a:effectRef idx="2">
            <a:schemeClr val="accent1"/>
          </a:effectRef>
          <a:fontRef idx="minor">
            <a:schemeClr val="tx1"/>
          </a:fontRef>
        </p:style>
      </p:cxnSp>
      <p:pic>
        <p:nvPicPr>
          <p:cNvPr id="35" name="image23.png" descr="Graphical user interface  Description automatically generated with low confidence"/>
          <p:cNvPicPr>
            <a:picLocks noChangeAspect="1"/>
          </p:cNvPicPr>
          <p:nvPr/>
        </p:nvPicPr>
        <p:blipFill>
          <a:blip r:embed="rId2" cstate="print"/>
          <a:stretch>
            <a:fillRect/>
          </a:stretch>
        </p:blipFill>
        <p:spPr>
          <a:xfrm>
            <a:off x="268605" y="2969260"/>
            <a:ext cx="5326380" cy="1503680"/>
          </a:xfrm>
          <a:prstGeom prst="rect">
            <a:avLst/>
          </a:prstGeom>
        </p:spPr>
      </p:pic>
      <p:pic>
        <p:nvPicPr>
          <p:cNvPr id="39" name="image25.png" descr="Graphical user interface  Description automatically generated with medium confidence"/>
          <p:cNvPicPr>
            <a:picLocks noChangeAspect="1"/>
          </p:cNvPicPr>
          <p:nvPr/>
        </p:nvPicPr>
        <p:blipFill>
          <a:blip r:embed="rId3" cstate="print"/>
          <a:stretch>
            <a:fillRect/>
          </a:stretch>
        </p:blipFill>
        <p:spPr>
          <a:xfrm>
            <a:off x="5944553" y="2861945"/>
            <a:ext cx="5968365" cy="171831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sym typeface="+mn-ea"/>
              </a:rPr>
              <a:t>3.3 </a:t>
            </a:r>
            <a:r>
              <a:rPr lang="en-US" sz="4000" dirty="0" err="1">
                <a:solidFill>
                  <a:schemeClr val="bg1"/>
                </a:solidFill>
                <a:sym typeface="+mn-ea"/>
              </a:rPr>
              <a:t>Mô</a:t>
            </a:r>
            <a:r>
              <a:rPr lang="en-US" sz="4000" dirty="0">
                <a:solidFill>
                  <a:schemeClr val="bg1"/>
                </a:solidFill>
                <a:sym typeface="+mn-ea"/>
              </a:rPr>
              <a:t> </a:t>
            </a:r>
            <a:r>
              <a:rPr lang="en-US" sz="4000" dirty="0" err="1">
                <a:solidFill>
                  <a:schemeClr val="bg1"/>
                </a:solidFill>
                <a:sym typeface="+mn-ea"/>
              </a:rPr>
              <a:t>hình</a:t>
            </a:r>
            <a:r>
              <a:rPr lang="en-US" sz="4000" dirty="0">
                <a:solidFill>
                  <a:schemeClr val="bg1"/>
                </a:solidFill>
                <a:sym typeface="+mn-ea"/>
              </a:rPr>
              <a:t> </a:t>
            </a:r>
            <a:r>
              <a:rPr lang="en-US" sz="4000" dirty="0" err="1">
                <a:solidFill>
                  <a:schemeClr val="bg1"/>
                </a:solidFill>
                <a:sym typeface="+mn-ea"/>
              </a:rPr>
              <a:t>hóa</a:t>
            </a:r>
            <a:r>
              <a:rPr lang="en-US" sz="4000" dirty="0">
                <a:solidFill>
                  <a:schemeClr val="bg1"/>
                </a:solidFill>
                <a:sym typeface="+mn-ea"/>
              </a:rPr>
              <a:t> </a:t>
            </a:r>
            <a:r>
              <a:rPr lang="en-US" sz="4000" dirty="0" err="1">
                <a:solidFill>
                  <a:schemeClr val="bg1"/>
                </a:solidFill>
                <a:sym typeface="+mn-ea"/>
              </a:rPr>
              <a:t>cấu</a:t>
            </a:r>
            <a:r>
              <a:rPr lang="en-US" sz="4000" dirty="0">
                <a:solidFill>
                  <a:schemeClr val="bg1"/>
                </a:solidFill>
                <a:sym typeface="+mn-ea"/>
              </a:rPr>
              <a:t> </a:t>
            </a:r>
            <a:r>
              <a:rPr lang="en-US" sz="4000" dirty="0" err="1">
                <a:solidFill>
                  <a:schemeClr val="bg1"/>
                </a:solidFill>
                <a:sym typeface="+mn-ea"/>
              </a:rPr>
              <a:t>trúc</a:t>
            </a:r>
            <a:r>
              <a:rPr lang="en-US" sz="4000" dirty="0">
                <a:solidFill>
                  <a:schemeClr val="bg1"/>
                </a:solidFill>
                <a:sym typeface="+mn-ea"/>
              </a:rPr>
              <a:t> </a:t>
            </a:r>
            <a:r>
              <a:rPr lang="en-US" sz="4000" dirty="0" err="1">
                <a:solidFill>
                  <a:schemeClr val="bg1"/>
                </a:solidFill>
                <a:sym typeface="+mn-ea"/>
              </a:rPr>
              <a:t>hệ</a:t>
            </a:r>
            <a:r>
              <a:rPr lang="en-US" sz="4000" dirty="0">
                <a:solidFill>
                  <a:schemeClr val="bg1"/>
                </a:solidFill>
                <a:sym typeface="+mn-ea"/>
              </a:rPr>
              <a:t> </a:t>
            </a:r>
            <a:r>
              <a:rPr lang="en-US" sz="4000" dirty="0" err="1">
                <a:solidFill>
                  <a:schemeClr val="bg1"/>
                </a:solidFill>
                <a:sym typeface="+mn-ea"/>
              </a:rPr>
              <a:t>thống</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sym typeface="+mn-ea"/>
              </a:rPr>
              <a:t>Nhóm ca sử dụng “Quản lý sự kiện” </a:t>
            </a:r>
          </a:p>
        </p:txBody>
      </p:sp>
      <p:sp>
        <p:nvSpPr>
          <p:cNvPr id="100" name="Text Box 99"/>
          <p:cNvSpPr txBox="1"/>
          <p:nvPr/>
        </p:nvSpPr>
        <p:spPr>
          <a:xfrm>
            <a:off x="338455" y="1230630"/>
            <a:ext cx="5080000" cy="368300"/>
          </a:xfrm>
          <a:prstGeom prst="rect">
            <a:avLst/>
          </a:prstGeom>
          <a:noFill/>
          <a:ln w="9525">
            <a:noFill/>
          </a:ln>
        </p:spPr>
        <p:txBody>
          <a:bodyPr>
            <a:spAutoFit/>
          </a:bodyPr>
          <a:lstStyle/>
          <a:p>
            <a:pPr indent="0"/>
            <a:r>
              <a:rPr lang="en-US" b="0">
                <a:latin typeface="Calibri" panose="020F0502020204030204" charset="0"/>
              </a:rPr>
              <a:t>Ca sử dụng “Thêm sự kiện”</a:t>
            </a:r>
          </a:p>
        </p:txBody>
      </p:sp>
      <p:sp>
        <p:nvSpPr>
          <p:cNvPr id="2" name="Text Box 1"/>
          <p:cNvSpPr txBox="1"/>
          <p:nvPr/>
        </p:nvSpPr>
        <p:spPr>
          <a:xfrm>
            <a:off x="6091555" y="1230630"/>
            <a:ext cx="5080000" cy="368300"/>
          </a:xfrm>
          <a:prstGeom prst="rect">
            <a:avLst/>
          </a:prstGeom>
          <a:noFill/>
          <a:ln w="9525">
            <a:noFill/>
          </a:ln>
        </p:spPr>
        <p:txBody>
          <a:bodyPr>
            <a:spAutoFit/>
          </a:bodyPr>
          <a:lstStyle/>
          <a:p>
            <a:pPr indent="0"/>
            <a:r>
              <a:rPr lang="en-US" b="0">
                <a:latin typeface="Calibri" panose="020F0502020204030204" charset="0"/>
              </a:rPr>
              <a:t>Ca sử dụng “Xóa sự kiện”</a:t>
            </a:r>
          </a:p>
        </p:txBody>
      </p:sp>
      <p:cxnSp>
        <p:nvCxnSpPr>
          <p:cNvPr id="6" name="Straight Connector 5"/>
          <p:cNvCxnSpPr/>
          <p:nvPr/>
        </p:nvCxnSpPr>
        <p:spPr>
          <a:xfrm>
            <a:off x="5842970" y="1292926"/>
            <a:ext cx="0" cy="4855504"/>
          </a:xfrm>
          <a:prstGeom prst="line">
            <a:avLst/>
          </a:prstGeom>
        </p:spPr>
        <p:style>
          <a:lnRef idx="3">
            <a:schemeClr val="accent1"/>
          </a:lnRef>
          <a:fillRef idx="0">
            <a:schemeClr val="accent1"/>
          </a:fillRef>
          <a:effectRef idx="2">
            <a:schemeClr val="accent1"/>
          </a:effectRef>
          <a:fontRef idx="minor">
            <a:schemeClr val="tx1"/>
          </a:fontRef>
        </p:style>
      </p:cxnSp>
      <p:pic>
        <p:nvPicPr>
          <p:cNvPr id="51" name="image31.png" descr="Graphical user interface  Description automatically generated"/>
          <p:cNvPicPr>
            <a:picLocks noChangeAspect="1"/>
          </p:cNvPicPr>
          <p:nvPr/>
        </p:nvPicPr>
        <p:blipFill>
          <a:blip r:embed="rId2" cstate="print"/>
          <a:stretch>
            <a:fillRect/>
          </a:stretch>
        </p:blipFill>
        <p:spPr>
          <a:xfrm>
            <a:off x="146685" y="2037080"/>
            <a:ext cx="5463540" cy="3368040"/>
          </a:xfrm>
          <a:prstGeom prst="rect">
            <a:avLst/>
          </a:prstGeom>
        </p:spPr>
      </p:pic>
      <p:pic>
        <p:nvPicPr>
          <p:cNvPr id="49" name="image30.png" descr="Graphical user interface  Description automatically generated"/>
          <p:cNvPicPr>
            <a:picLocks noChangeAspect="1"/>
          </p:cNvPicPr>
          <p:nvPr/>
        </p:nvPicPr>
        <p:blipFill>
          <a:blip r:embed="rId3" cstate="print"/>
          <a:stretch>
            <a:fillRect/>
          </a:stretch>
        </p:blipFill>
        <p:spPr>
          <a:xfrm>
            <a:off x="6268085" y="1964690"/>
            <a:ext cx="5649595" cy="35115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sym typeface="+mn-ea"/>
              </a:rPr>
              <a:t>3.3 </a:t>
            </a:r>
            <a:r>
              <a:rPr lang="en-US" sz="4000" dirty="0" err="1">
                <a:solidFill>
                  <a:schemeClr val="bg1"/>
                </a:solidFill>
                <a:sym typeface="+mn-ea"/>
              </a:rPr>
              <a:t>Mô</a:t>
            </a:r>
            <a:r>
              <a:rPr lang="en-US" sz="4000" dirty="0">
                <a:solidFill>
                  <a:schemeClr val="bg1"/>
                </a:solidFill>
                <a:sym typeface="+mn-ea"/>
              </a:rPr>
              <a:t> </a:t>
            </a:r>
            <a:r>
              <a:rPr lang="en-US" sz="4000" dirty="0" err="1">
                <a:solidFill>
                  <a:schemeClr val="bg1"/>
                </a:solidFill>
                <a:sym typeface="+mn-ea"/>
              </a:rPr>
              <a:t>hình</a:t>
            </a:r>
            <a:r>
              <a:rPr lang="en-US" sz="4000" dirty="0">
                <a:solidFill>
                  <a:schemeClr val="bg1"/>
                </a:solidFill>
                <a:sym typeface="+mn-ea"/>
              </a:rPr>
              <a:t> </a:t>
            </a:r>
            <a:r>
              <a:rPr lang="en-US" sz="4000" dirty="0" err="1">
                <a:solidFill>
                  <a:schemeClr val="bg1"/>
                </a:solidFill>
                <a:sym typeface="+mn-ea"/>
              </a:rPr>
              <a:t>hóa</a:t>
            </a:r>
            <a:r>
              <a:rPr lang="en-US" sz="4000" dirty="0">
                <a:solidFill>
                  <a:schemeClr val="bg1"/>
                </a:solidFill>
                <a:sym typeface="+mn-ea"/>
              </a:rPr>
              <a:t> </a:t>
            </a:r>
            <a:r>
              <a:rPr lang="en-US" sz="4000" dirty="0" err="1">
                <a:solidFill>
                  <a:schemeClr val="bg1"/>
                </a:solidFill>
                <a:sym typeface="+mn-ea"/>
              </a:rPr>
              <a:t>cấu</a:t>
            </a:r>
            <a:r>
              <a:rPr lang="en-US" sz="4000" dirty="0">
                <a:solidFill>
                  <a:schemeClr val="bg1"/>
                </a:solidFill>
                <a:sym typeface="+mn-ea"/>
              </a:rPr>
              <a:t> </a:t>
            </a:r>
            <a:r>
              <a:rPr lang="en-US" sz="4000" dirty="0" err="1">
                <a:solidFill>
                  <a:schemeClr val="bg1"/>
                </a:solidFill>
                <a:sym typeface="+mn-ea"/>
              </a:rPr>
              <a:t>trúc</a:t>
            </a:r>
            <a:r>
              <a:rPr lang="en-US" sz="4000" dirty="0">
                <a:solidFill>
                  <a:schemeClr val="bg1"/>
                </a:solidFill>
                <a:sym typeface="+mn-ea"/>
              </a:rPr>
              <a:t> </a:t>
            </a:r>
            <a:r>
              <a:rPr lang="en-US" sz="4000" dirty="0" err="1">
                <a:solidFill>
                  <a:schemeClr val="bg1"/>
                </a:solidFill>
                <a:sym typeface="+mn-ea"/>
              </a:rPr>
              <a:t>hệ</a:t>
            </a:r>
            <a:r>
              <a:rPr lang="en-US" sz="4000" dirty="0">
                <a:solidFill>
                  <a:schemeClr val="bg1"/>
                </a:solidFill>
                <a:sym typeface="+mn-ea"/>
              </a:rPr>
              <a:t> </a:t>
            </a:r>
            <a:r>
              <a:rPr lang="en-US" sz="4000" dirty="0" err="1">
                <a:solidFill>
                  <a:schemeClr val="bg1"/>
                </a:solidFill>
                <a:sym typeface="+mn-ea"/>
              </a:rPr>
              <a:t>thống</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sym typeface="+mn-ea"/>
              </a:rPr>
              <a:t> Nhóm ca sử dụng “Quản lý tài khoản khách hàng”</a:t>
            </a:r>
          </a:p>
        </p:txBody>
      </p:sp>
      <p:sp>
        <p:nvSpPr>
          <p:cNvPr id="100" name="Text Box 99"/>
          <p:cNvSpPr txBox="1"/>
          <p:nvPr/>
        </p:nvSpPr>
        <p:spPr>
          <a:xfrm>
            <a:off x="338455" y="1230630"/>
            <a:ext cx="5080000" cy="368300"/>
          </a:xfrm>
          <a:prstGeom prst="rect">
            <a:avLst/>
          </a:prstGeom>
          <a:noFill/>
          <a:ln w="9525">
            <a:noFill/>
          </a:ln>
        </p:spPr>
        <p:txBody>
          <a:bodyPr>
            <a:spAutoFit/>
          </a:bodyPr>
          <a:lstStyle/>
          <a:p>
            <a:pPr indent="0"/>
            <a:r>
              <a:rPr lang="en-US" b="0">
                <a:latin typeface="Calibri" panose="020F0502020204030204" charset="0"/>
              </a:rPr>
              <a:t>Ca sử dụng “Khóa tài khoản”</a:t>
            </a:r>
          </a:p>
        </p:txBody>
      </p:sp>
      <p:sp>
        <p:nvSpPr>
          <p:cNvPr id="2" name="Text Box 1"/>
          <p:cNvSpPr txBox="1"/>
          <p:nvPr/>
        </p:nvSpPr>
        <p:spPr>
          <a:xfrm>
            <a:off x="6091555" y="1230630"/>
            <a:ext cx="5080000" cy="368300"/>
          </a:xfrm>
          <a:prstGeom prst="rect">
            <a:avLst/>
          </a:prstGeom>
          <a:noFill/>
          <a:ln w="9525">
            <a:noFill/>
          </a:ln>
        </p:spPr>
        <p:txBody>
          <a:bodyPr>
            <a:spAutoFit/>
          </a:bodyPr>
          <a:lstStyle/>
          <a:p>
            <a:pPr indent="0"/>
            <a:r>
              <a:rPr lang="en-US" b="0">
                <a:latin typeface="Calibri" panose="020F0502020204030204" charset="0"/>
              </a:rPr>
              <a:t>Ca sử dụng “Tặng vouchuer”</a:t>
            </a:r>
          </a:p>
        </p:txBody>
      </p:sp>
      <p:cxnSp>
        <p:nvCxnSpPr>
          <p:cNvPr id="6" name="Straight Connector 5"/>
          <p:cNvCxnSpPr/>
          <p:nvPr/>
        </p:nvCxnSpPr>
        <p:spPr>
          <a:xfrm>
            <a:off x="5842970" y="1292926"/>
            <a:ext cx="0" cy="4855504"/>
          </a:xfrm>
          <a:prstGeom prst="line">
            <a:avLst/>
          </a:prstGeom>
        </p:spPr>
        <p:style>
          <a:lnRef idx="3">
            <a:schemeClr val="accent1"/>
          </a:lnRef>
          <a:fillRef idx="0">
            <a:schemeClr val="accent1"/>
          </a:fillRef>
          <a:effectRef idx="2">
            <a:schemeClr val="accent1"/>
          </a:effectRef>
          <a:fontRef idx="minor">
            <a:schemeClr val="tx1"/>
          </a:fontRef>
        </p:style>
      </p:cxnSp>
      <p:pic>
        <p:nvPicPr>
          <p:cNvPr id="57" name="image34.png" descr="A picture containing table  Description automatically generated"/>
          <p:cNvPicPr>
            <a:picLocks noChangeAspect="1"/>
          </p:cNvPicPr>
          <p:nvPr/>
        </p:nvPicPr>
        <p:blipFill>
          <a:blip r:embed="rId2" cstate="print"/>
          <a:stretch>
            <a:fillRect/>
          </a:stretch>
        </p:blipFill>
        <p:spPr>
          <a:xfrm>
            <a:off x="306070" y="2953385"/>
            <a:ext cx="5095875" cy="1368425"/>
          </a:xfrm>
          <a:prstGeom prst="rect">
            <a:avLst/>
          </a:prstGeom>
        </p:spPr>
      </p:pic>
      <p:pic>
        <p:nvPicPr>
          <p:cNvPr id="65" name="image38.png" descr="Letter  Description automatically generated with medium confidence"/>
          <p:cNvPicPr>
            <a:picLocks noChangeAspect="1"/>
          </p:cNvPicPr>
          <p:nvPr/>
        </p:nvPicPr>
        <p:blipFill>
          <a:blip r:embed="rId3" cstate="print"/>
          <a:stretch>
            <a:fillRect/>
          </a:stretch>
        </p:blipFill>
        <p:spPr>
          <a:xfrm>
            <a:off x="6141720" y="2373630"/>
            <a:ext cx="5711190" cy="26949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sym typeface="+mn-ea"/>
              </a:rPr>
              <a:t>3.3 </a:t>
            </a:r>
            <a:r>
              <a:rPr lang="en-US" sz="4000" dirty="0" err="1">
                <a:solidFill>
                  <a:schemeClr val="bg1"/>
                </a:solidFill>
                <a:sym typeface="+mn-ea"/>
              </a:rPr>
              <a:t>Mô</a:t>
            </a:r>
            <a:r>
              <a:rPr lang="en-US" sz="4000" dirty="0">
                <a:solidFill>
                  <a:schemeClr val="bg1"/>
                </a:solidFill>
                <a:sym typeface="+mn-ea"/>
              </a:rPr>
              <a:t> </a:t>
            </a:r>
            <a:r>
              <a:rPr lang="en-US" sz="4000" dirty="0" err="1">
                <a:solidFill>
                  <a:schemeClr val="bg1"/>
                </a:solidFill>
                <a:sym typeface="+mn-ea"/>
              </a:rPr>
              <a:t>hình</a:t>
            </a:r>
            <a:r>
              <a:rPr lang="en-US" sz="4000" dirty="0">
                <a:solidFill>
                  <a:schemeClr val="bg1"/>
                </a:solidFill>
                <a:sym typeface="+mn-ea"/>
              </a:rPr>
              <a:t> </a:t>
            </a:r>
            <a:r>
              <a:rPr lang="en-US" sz="4000" dirty="0" err="1">
                <a:solidFill>
                  <a:schemeClr val="bg1"/>
                </a:solidFill>
                <a:sym typeface="+mn-ea"/>
              </a:rPr>
              <a:t>hóa</a:t>
            </a:r>
            <a:r>
              <a:rPr lang="en-US" sz="4000" dirty="0">
                <a:solidFill>
                  <a:schemeClr val="bg1"/>
                </a:solidFill>
                <a:sym typeface="+mn-ea"/>
              </a:rPr>
              <a:t> </a:t>
            </a:r>
            <a:r>
              <a:rPr lang="en-US" sz="4000" dirty="0" err="1">
                <a:solidFill>
                  <a:schemeClr val="bg1"/>
                </a:solidFill>
                <a:sym typeface="+mn-ea"/>
              </a:rPr>
              <a:t>cấu</a:t>
            </a:r>
            <a:r>
              <a:rPr lang="en-US" sz="4000" dirty="0">
                <a:solidFill>
                  <a:schemeClr val="bg1"/>
                </a:solidFill>
                <a:sym typeface="+mn-ea"/>
              </a:rPr>
              <a:t> </a:t>
            </a:r>
            <a:r>
              <a:rPr lang="en-US" sz="4000" dirty="0" err="1">
                <a:solidFill>
                  <a:schemeClr val="bg1"/>
                </a:solidFill>
                <a:sym typeface="+mn-ea"/>
              </a:rPr>
              <a:t>trúc</a:t>
            </a:r>
            <a:r>
              <a:rPr lang="en-US" sz="4000" dirty="0">
                <a:solidFill>
                  <a:schemeClr val="bg1"/>
                </a:solidFill>
                <a:sym typeface="+mn-ea"/>
              </a:rPr>
              <a:t> </a:t>
            </a:r>
            <a:r>
              <a:rPr lang="en-US" sz="4000" dirty="0" err="1">
                <a:solidFill>
                  <a:schemeClr val="bg1"/>
                </a:solidFill>
                <a:sym typeface="+mn-ea"/>
              </a:rPr>
              <a:t>hệ</a:t>
            </a:r>
            <a:r>
              <a:rPr lang="en-US" sz="4000" dirty="0">
                <a:solidFill>
                  <a:schemeClr val="bg1"/>
                </a:solidFill>
                <a:sym typeface="+mn-ea"/>
              </a:rPr>
              <a:t> </a:t>
            </a:r>
            <a:r>
              <a:rPr lang="en-US" sz="4000" dirty="0" err="1">
                <a:solidFill>
                  <a:schemeClr val="bg1"/>
                </a:solidFill>
                <a:sym typeface="+mn-ea"/>
              </a:rPr>
              <a:t>thống</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sym typeface="+mn-ea"/>
              </a:rPr>
              <a:t>Nhóm ca sử dụng “Quản lý đơn hàng”</a:t>
            </a:r>
          </a:p>
        </p:txBody>
      </p:sp>
      <p:sp>
        <p:nvSpPr>
          <p:cNvPr id="100" name="Text Box 99"/>
          <p:cNvSpPr txBox="1"/>
          <p:nvPr/>
        </p:nvSpPr>
        <p:spPr>
          <a:xfrm>
            <a:off x="338455" y="1230630"/>
            <a:ext cx="5080000" cy="368300"/>
          </a:xfrm>
          <a:prstGeom prst="rect">
            <a:avLst/>
          </a:prstGeom>
          <a:noFill/>
          <a:ln w="9525">
            <a:noFill/>
          </a:ln>
        </p:spPr>
        <p:txBody>
          <a:bodyPr>
            <a:spAutoFit/>
          </a:bodyPr>
          <a:lstStyle/>
          <a:p>
            <a:pPr indent="0"/>
            <a:r>
              <a:rPr lang="en-US" b="0">
                <a:latin typeface="Calibri" panose="020F0502020204030204" charset="0"/>
              </a:rPr>
              <a:t>Ca sử dụng “Sửa tình trạng đơn hàng”</a:t>
            </a:r>
          </a:p>
        </p:txBody>
      </p:sp>
      <p:sp>
        <p:nvSpPr>
          <p:cNvPr id="2" name="Text Box 1"/>
          <p:cNvSpPr txBox="1"/>
          <p:nvPr/>
        </p:nvSpPr>
        <p:spPr>
          <a:xfrm>
            <a:off x="6091555" y="1230630"/>
            <a:ext cx="5080000" cy="368300"/>
          </a:xfrm>
          <a:prstGeom prst="rect">
            <a:avLst/>
          </a:prstGeom>
          <a:noFill/>
          <a:ln w="9525">
            <a:noFill/>
          </a:ln>
        </p:spPr>
        <p:txBody>
          <a:bodyPr>
            <a:spAutoFit/>
          </a:bodyPr>
          <a:lstStyle/>
          <a:p>
            <a:pPr indent="0"/>
            <a:r>
              <a:rPr lang="en-US" b="0">
                <a:latin typeface="Calibri" panose="020F0502020204030204" charset="0"/>
              </a:rPr>
              <a:t>Ca sử dụng “Xem đánh giá về đơn hàng”</a:t>
            </a:r>
          </a:p>
        </p:txBody>
      </p:sp>
      <p:cxnSp>
        <p:nvCxnSpPr>
          <p:cNvPr id="6" name="Straight Connector 5"/>
          <p:cNvCxnSpPr/>
          <p:nvPr/>
        </p:nvCxnSpPr>
        <p:spPr>
          <a:xfrm>
            <a:off x="5842970" y="1292926"/>
            <a:ext cx="0" cy="4855504"/>
          </a:xfrm>
          <a:prstGeom prst="line">
            <a:avLst/>
          </a:prstGeom>
        </p:spPr>
        <p:style>
          <a:lnRef idx="3">
            <a:schemeClr val="accent1"/>
          </a:lnRef>
          <a:fillRef idx="0">
            <a:schemeClr val="accent1"/>
          </a:fillRef>
          <a:effectRef idx="2">
            <a:schemeClr val="accent1"/>
          </a:effectRef>
          <a:fontRef idx="minor">
            <a:schemeClr val="tx1"/>
          </a:fontRef>
        </p:style>
      </p:cxnSp>
      <p:pic>
        <p:nvPicPr>
          <p:cNvPr id="71" name="image41.png" descr="A picture containing diagram  Description automatically generated"/>
          <p:cNvPicPr>
            <a:picLocks noChangeAspect="1"/>
          </p:cNvPicPr>
          <p:nvPr/>
        </p:nvPicPr>
        <p:blipFill>
          <a:blip r:embed="rId2" cstate="print"/>
          <a:stretch>
            <a:fillRect/>
          </a:stretch>
        </p:blipFill>
        <p:spPr>
          <a:xfrm>
            <a:off x="375285" y="2517140"/>
            <a:ext cx="5169535" cy="2551430"/>
          </a:xfrm>
          <a:prstGeom prst="rect">
            <a:avLst/>
          </a:prstGeom>
        </p:spPr>
      </p:pic>
      <p:pic>
        <p:nvPicPr>
          <p:cNvPr id="73" name="image42.png" descr="A picture containing text  Description automatically generated"/>
          <p:cNvPicPr>
            <a:picLocks noChangeAspect="1"/>
          </p:cNvPicPr>
          <p:nvPr/>
        </p:nvPicPr>
        <p:blipFill>
          <a:blip r:embed="rId3" cstate="print"/>
          <a:stretch>
            <a:fillRect/>
          </a:stretch>
        </p:blipFill>
        <p:spPr>
          <a:xfrm>
            <a:off x="6141720" y="2652395"/>
            <a:ext cx="5827395" cy="21367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59529" y="2092995"/>
            <a:ext cx="7079646" cy="1336005"/>
          </a:xfrm>
        </p:spPr>
        <p:txBody>
          <a:bodyPr vert="horz" lIns="91440" tIns="45720" rIns="91440" bIns="45720" rtlCol="0" anchor="b">
            <a:noAutofit/>
          </a:bodyPr>
          <a:lstStyle/>
          <a:p>
            <a:pPr>
              <a:lnSpc>
                <a:spcPct val="120000"/>
              </a:lnSpc>
            </a:pPr>
            <a:r>
              <a:rPr lang="en-US" sz="6600" dirty="0">
                <a:ln w="22225">
                  <a:solidFill>
                    <a:schemeClr val="tx1"/>
                  </a:solidFill>
                  <a:miter lim="800000"/>
                </a:ln>
                <a:latin typeface="Times New Roman" panose="02020603050405020304" charset="0"/>
                <a:cs typeface="Times New Roman" panose="02020603050405020304" charset="0"/>
              </a:rPr>
              <a:t>1.Giới thiệu đề tài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sym typeface="+mn-ea"/>
              </a:rPr>
              <a:t>3.3 </a:t>
            </a:r>
            <a:r>
              <a:rPr lang="en-US" sz="4000" dirty="0" err="1">
                <a:solidFill>
                  <a:schemeClr val="bg1"/>
                </a:solidFill>
                <a:sym typeface="+mn-ea"/>
              </a:rPr>
              <a:t>Mô</a:t>
            </a:r>
            <a:r>
              <a:rPr lang="en-US" sz="4000" dirty="0">
                <a:solidFill>
                  <a:schemeClr val="bg1"/>
                </a:solidFill>
                <a:sym typeface="+mn-ea"/>
              </a:rPr>
              <a:t> </a:t>
            </a:r>
            <a:r>
              <a:rPr lang="en-US" sz="4000" dirty="0" err="1">
                <a:solidFill>
                  <a:schemeClr val="bg1"/>
                </a:solidFill>
                <a:sym typeface="+mn-ea"/>
              </a:rPr>
              <a:t>hình</a:t>
            </a:r>
            <a:r>
              <a:rPr lang="en-US" sz="4000" dirty="0">
                <a:solidFill>
                  <a:schemeClr val="bg1"/>
                </a:solidFill>
                <a:sym typeface="+mn-ea"/>
              </a:rPr>
              <a:t> </a:t>
            </a:r>
            <a:r>
              <a:rPr lang="en-US" sz="4000" dirty="0" err="1">
                <a:solidFill>
                  <a:schemeClr val="bg1"/>
                </a:solidFill>
                <a:sym typeface="+mn-ea"/>
              </a:rPr>
              <a:t>hóa</a:t>
            </a:r>
            <a:r>
              <a:rPr lang="en-US" sz="4000" dirty="0">
                <a:solidFill>
                  <a:schemeClr val="bg1"/>
                </a:solidFill>
                <a:sym typeface="+mn-ea"/>
              </a:rPr>
              <a:t> </a:t>
            </a:r>
            <a:r>
              <a:rPr lang="en-US" sz="4000" dirty="0" err="1">
                <a:solidFill>
                  <a:schemeClr val="bg1"/>
                </a:solidFill>
                <a:sym typeface="+mn-ea"/>
              </a:rPr>
              <a:t>cấu</a:t>
            </a:r>
            <a:r>
              <a:rPr lang="en-US" sz="4000" dirty="0">
                <a:solidFill>
                  <a:schemeClr val="bg1"/>
                </a:solidFill>
                <a:sym typeface="+mn-ea"/>
              </a:rPr>
              <a:t> </a:t>
            </a:r>
            <a:r>
              <a:rPr lang="en-US" sz="4000" dirty="0" err="1">
                <a:solidFill>
                  <a:schemeClr val="bg1"/>
                </a:solidFill>
                <a:sym typeface="+mn-ea"/>
              </a:rPr>
              <a:t>trúc</a:t>
            </a:r>
            <a:r>
              <a:rPr lang="en-US" sz="4000" dirty="0">
                <a:solidFill>
                  <a:schemeClr val="bg1"/>
                </a:solidFill>
                <a:sym typeface="+mn-ea"/>
              </a:rPr>
              <a:t> </a:t>
            </a:r>
            <a:r>
              <a:rPr lang="en-US" sz="4000" dirty="0" err="1">
                <a:solidFill>
                  <a:schemeClr val="bg1"/>
                </a:solidFill>
                <a:sym typeface="+mn-ea"/>
              </a:rPr>
              <a:t>hệ</a:t>
            </a:r>
            <a:r>
              <a:rPr lang="en-US" sz="4000" dirty="0">
                <a:solidFill>
                  <a:schemeClr val="bg1"/>
                </a:solidFill>
                <a:sym typeface="+mn-ea"/>
              </a:rPr>
              <a:t> </a:t>
            </a:r>
            <a:r>
              <a:rPr lang="en-US" sz="4000" dirty="0" err="1">
                <a:solidFill>
                  <a:schemeClr val="bg1"/>
                </a:solidFill>
                <a:sym typeface="+mn-ea"/>
              </a:rPr>
              <a:t>thống</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sym typeface="+mn-ea"/>
              </a:rPr>
              <a:t>Nhóm ca sử dụng của “Khách”</a:t>
            </a:r>
          </a:p>
        </p:txBody>
      </p:sp>
      <p:sp>
        <p:nvSpPr>
          <p:cNvPr id="100" name="Text Box 99"/>
          <p:cNvSpPr txBox="1"/>
          <p:nvPr/>
        </p:nvSpPr>
        <p:spPr>
          <a:xfrm>
            <a:off x="338455" y="1230630"/>
            <a:ext cx="5080000" cy="368300"/>
          </a:xfrm>
          <a:prstGeom prst="rect">
            <a:avLst/>
          </a:prstGeom>
          <a:noFill/>
          <a:ln w="9525">
            <a:noFill/>
          </a:ln>
        </p:spPr>
        <p:txBody>
          <a:bodyPr>
            <a:spAutoFit/>
          </a:bodyPr>
          <a:lstStyle/>
          <a:p>
            <a:pPr indent="0"/>
            <a:r>
              <a:rPr lang="en-US" b="0">
                <a:latin typeface="Calibri" panose="020F0502020204030204" charset="0"/>
              </a:rPr>
              <a:t>Ca sử dụng “Xem chi tiết sản phẩm”</a:t>
            </a:r>
          </a:p>
        </p:txBody>
      </p:sp>
      <p:sp>
        <p:nvSpPr>
          <p:cNvPr id="2" name="Text Box 1"/>
          <p:cNvSpPr txBox="1"/>
          <p:nvPr/>
        </p:nvSpPr>
        <p:spPr>
          <a:xfrm>
            <a:off x="6091555" y="1230630"/>
            <a:ext cx="5080000" cy="368300"/>
          </a:xfrm>
          <a:prstGeom prst="rect">
            <a:avLst/>
          </a:prstGeom>
          <a:noFill/>
          <a:ln w="9525">
            <a:noFill/>
          </a:ln>
        </p:spPr>
        <p:txBody>
          <a:bodyPr>
            <a:spAutoFit/>
          </a:bodyPr>
          <a:lstStyle/>
          <a:p>
            <a:pPr indent="0"/>
            <a:r>
              <a:rPr lang="en-US" b="0">
                <a:latin typeface="Calibri" panose="020F0502020204030204" charset="0"/>
              </a:rPr>
              <a:t>Ca sử dụng “Tìm kiếm sản phẩm”</a:t>
            </a:r>
          </a:p>
        </p:txBody>
      </p:sp>
      <p:cxnSp>
        <p:nvCxnSpPr>
          <p:cNvPr id="6" name="Straight Connector 5"/>
          <p:cNvCxnSpPr/>
          <p:nvPr/>
        </p:nvCxnSpPr>
        <p:spPr>
          <a:xfrm>
            <a:off x="5842970" y="1292926"/>
            <a:ext cx="0" cy="4855504"/>
          </a:xfrm>
          <a:prstGeom prst="line">
            <a:avLst/>
          </a:prstGeom>
        </p:spPr>
        <p:style>
          <a:lnRef idx="3">
            <a:schemeClr val="accent1"/>
          </a:lnRef>
          <a:fillRef idx="0">
            <a:schemeClr val="accent1"/>
          </a:fillRef>
          <a:effectRef idx="2">
            <a:schemeClr val="accent1"/>
          </a:effectRef>
          <a:fontRef idx="minor">
            <a:schemeClr val="tx1"/>
          </a:fontRef>
        </p:style>
      </p:cxnSp>
      <p:pic>
        <p:nvPicPr>
          <p:cNvPr id="81" name="image46.jpeg" descr="Diagram  Description automatically generated"/>
          <p:cNvPicPr>
            <a:picLocks noChangeAspect="1"/>
          </p:cNvPicPr>
          <p:nvPr/>
        </p:nvPicPr>
        <p:blipFill>
          <a:blip r:embed="rId2" cstate="print"/>
          <a:stretch>
            <a:fillRect/>
          </a:stretch>
        </p:blipFill>
        <p:spPr>
          <a:xfrm>
            <a:off x="198755" y="2999105"/>
            <a:ext cx="5501640" cy="1184275"/>
          </a:xfrm>
          <a:prstGeom prst="rect">
            <a:avLst/>
          </a:prstGeom>
        </p:spPr>
      </p:pic>
      <p:pic>
        <p:nvPicPr>
          <p:cNvPr id="83" name="image47.png" descr="Text  Description automatically generated with low confidence"/>
          <p:cNvPicPr>
            <a:picLocks noChangeAspect="1"/>
          </p:cNvPicPr>
          <p:nvPr/>
        </p:nvPicPr>
        <p:blipFill>
          <a:blip r:embed="rId3" cstate="print"/>
          <a:stretch>
            <a:fillRect/>
          </a:stretch>
        </p:blipFill>
        <p:spPr>
          <a:xfrm>
            <a:off x="6176645" y="2756853"/>
            <a:ext cx="5822950" cy="166814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sym typeface="+mn-ea"/>
              </a:rPr>
              <a:t>3.3 </a:t>
            </a:r>
            <a:r>
              <a:rPr lang="en-US" sz="4000" dirty="0" err="1">
                <a:solidFill>
                  <a:schemeClr val="bg1"/>
                </a:solidFill>
                <a:sym typeface="+mn-ea"/>
              </a:rPr>
              <a:t>Mô</a:t>
            </a:r>
            <a:r>
              <a:rPr lang="en-US" sz="4000" dirty="0">
                <a:solidFill>
                  <a:schemeClr val="bg1"/>
                </a:solidFill>
                <a:sym typeface="+mn-ea"/>
              </a:rPr>
              <a:t> </a:t>
            </a:r>
            <a:r>
              <a:rPr lang="en-US" sz="4000" dirty="0" err="1">
                <a:solidFill>
                  <a:schemeClr val="bg1"/>
                </a:solidFill>
                <a:sym typeface="+mn-ea"/>
              </a:rPr>
              <a:t>hình</a:t>
            </a:r>
            <a:r>
              <a:rPr lang="en-US" sz="4000" dirty="0">
                <a:solidFill>
                  <a:schemeClr val="bg1"/>
                </a:solidFill>
                <a:sym typeface="+mn-ea"/>
              </a:rPr>
              <a:t> </a:t>
            </a:r>
            <a:r>
              <a:rPr lang="en-US" sz="4000" dirty="0" err="1">
                <a:solidFill>
                  <a:schemeClr val="bg1"/>
                </a:solidFill>
                <a:sym typeface="+mn-ea"/>
              </a:rPr>
              <a:t>hóa</a:t>
            </a:r>
            <a:r>
              <a:rPr lang="en-US" sz="4000" dirty="0">
                <a:solidFill>
                  <a:schemeClr val="bg1"/>
                </a:solidFill>
                <a:sym typeface="+mn-ea"/>
              </a:rPr>
              <a:t> </a:t>
            </a:r>
            <a:r>
              <a:rPr lang="en-US" sz="4000" dirty="0" err="1">
                <a:solidFill>
                  <a:schemeClr val="bg1"/>
                </a:solidFill>
                <a:sym typeface="+mn-ea"/>
              </a:rPr>
              <a:t>cấu</a:t>
            </a:r>
            <a:r>
              <a:rPr lang="en-US" sz="4000" dirty="0">
                <a:solidFill>
                  <a:schemeClr val="bg1"/>
                </a:solidFill>
                <a:sym typeface="+mn-ea"/>
              </a:rPr>
              <a:t> </a:t>
            </a:r>
            <a:r>
              <a:rPr lang="en-US" sz="4000" dirty="0" err="1">
                <a:solidFill>
                  <a:schemeClr val="bg1"/>
                </a:solidFill>
                <a:sym typeface="+mn-ea"/>
              </a:rPr>
              <a:t>trúc</a:t>
            </a:r>
            <a:r>
              <a:rPr lang="en-US" sz="4000" dirty="0">
                <a:solidFill>
                  <a:schemeClr val="bg1"/>
                </a:solidFill>
                <a:sym typeface="+mn-ea"/>
              </a:rPr>
              <a:t> </a:t>
            </a:r>
            <a:r>
              <a:rPr lang="en-US" sz="4000" dirty="0" err="1">
                <a:solidFill>
                  <a:schemeClr val="bg1"/>
                </a:solidFill>
                <a:sym typeface="+mn-ea"/>
              </a:rPr>
              <a:t>hệ</a:t>
            </a:r>
            <a:r>
              <a:rPr lang="en-US" sz="4000" dirty="0">
                <a:solidFill>
                  <a:schemeClr val="bg1"/>
                </a:solidFill>
                <a:sym typeface="+mn-ea"/>
              </a:rPr>
              <a:t> </a:t>
            </a:r>
            <a:r>
              <a:rPr lang="en-US" sz="4000" dirty="0" err="1">
                <a:solidFill>
                  <a:schemeClr val="bg1"/>
                </a:solidFill>
                <a:sym typeface="+mn-ea"/>
              </a:rPr>
              <a:t>thống</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sym typeface="+mn-ea"/>
              </a:rPr>
              <a:t>Nhóm ca sử dụng của khách hàng</a:t>
            </a:r>
          </a:p>
        </p:txBody>
      </p:sp>
      <p:sp>
        <p:nvSpPr>
          <p:cNvPr id="100" name="Text Box 99"/>
          <p:cNvSpPr txBox="1"/>
          <p:nvPr/>
        </p:nvSpPr>
        <p:spPr>
          <a:xfrm>
            <a:off x="338455" y="1230630"/>
            <a:ext cx="5080000" cy="368300"/>
          </a:xfrm>
          <a:prstGeom prst="rect">
            <a:avLst/>
          </a:prstGeom>
          <a:noFill/>
          <a:ln w="9525">
            <a:noFill/>
          </a:ln>
        </p:spPr>
        <p:txBody>
          <a:bodyPr>
            <a:spAutoFit/>
          </a:bodyPr>
          <a:lstStyle/>
          <a:p>
            <a:pPr indent="0"/>
            <a:r>
              <a:rPr lang="en-US" b="0">
                <a:latin typeface="Calibri" panose="020F0502020204030204" charset="0"/>
              </a:rPr>
              <a:t>Ca sử dụng Thêm vào danh sách yêu thích</a:t>
            </a:r>
          </a:p>
        </p:txBody>
      </p:sp>
      <p:sp>
        <p:nvSpPr>
          <p:cNvPr id="2" name="Text Box 1"/>
          <p:cNvSpPr txBox="1"/>
          <p:nvPr/>
        </p:nvSpPr>
        <p:spPr>
          <a:xfrm>
            <a:off x="6091555" y="1230630"/>
            <a:ext cx="5080000" cy="368300"/>
          </a:xfrm>
          <a:prstGeom prst="rect">
            <a:avLst/>
          </a:prstGeom>
          <a:noFill/>
          <a:ln w="9525">
            <a:noFill/>
          </a:ln>
        </p:spPr>
        <p:txBody>
          <a:bodyPr>
            <a:spAutoFit/>
          </a:bodyPr>
          <a:lstStyle/>
          <a:p>
            <a:pPr indent="0"/>
            <a:r>
              <a:rPr lang="en-US" b="0">
                <a:latin typeface="Calibri" panose="020F0502020204030204" charset="0"/>
              </a:rPr>
              <a:t>Ca sử dụng Xem danh sách yêu thích</a:t>
            </a:r>
          </a:p>
        </p:txBody>
      </p:sp>
      <p:cxnSp>
        <p:nvCxnSpPr>
          <p:cNvPr id="6" name="Straight Connector 5"/>
          <p:cNvCxnSpPr/>
          <p:nvPr/>
        </p:nvCxnSpPr>
        <p:spPr>
          <a:xfrm>
            <a:off x="5842970" y="1292926"/>
            <a:ext cx="0" cy="4855504"/>
          </a:xfrm>
          <a:prstGeom prst="line">
            <a:avLst/>
          </a:prstGeom>
        </p:spPr>
        <p:style>
          <a:lnRef idx="3">
            <a:schemeClr val="accent1"/>
          </a:lnRef>
          <a:fillRef idx="0">
            <a:schemeClr val="accent1"/>
          </a:fillRef>
          <a:effectRef idx="2">
            <a:schemeClr val="accent1"/>
          </a:effectRef>
          <a:fontRef idx="minor">
            <a:schemeClr val="tx1"/>
          </a:fontRef>
        </p:style>
      </p:cxnSp>
      <p:pic>
        <p:nvPicPr>
          <p:cNvPr id="95" name="image53.png" descr="Table  Description automatically generated"/>
          <p:cNvPicPr>
            <a:picLocks noChangeAspect="1"/>
          </p:cNvPicPr>
          <p:nvPr/>
        </p:nvPicPr>
        <p:blipFill>
          <a:blip r:embed="rId2" cstate="print"/>
          <a:stretch>
            <a:fillRect/>
          </a:stretch>
        </p:blipFill>
        <p:spPr>
          <a:xfrm>
            <a:off x="298450" y="3150870"/>
            <a:ext cx="5120005" cy="880745"/>
          </a:xfrm>
          <a:prstGeom prst="rect">
            <a:avLst/>
          </a:prstGeom>
        </p:spPr>
      </p:pic>
      <p:pic>
        <p:nvPicPr>
          <p:cNvPr id="101" name="image56.png" descr="Text  Description automatically generated with medium confidence"/>
          <p:cNvPicPr>
            <a:picLocks noChangeAspect="1"/>
          </p:cNvPicPr>
          <p:nvPr/>
        </p:nvPicPr>
        <p:blipFill>
          <a:blip r:embed="rId3" cstate="print"/>
          <a:stretch>
            <a:fillRect/>
          </a:stretch>
        </p:blipFill>
        <p:spPr>
          <a:xfrm>
            <a:off x="6091555" y="3150553"/>
            <a:ext cx="5815330" cy="91757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sym typeface="+mn-ea"/>
              </a:rPr>
              <a:t>3.4 </a:t>
            </a:r>
            <a:r>
              <a:rPr lang="en-US" sz="4000" dirty="0" err="1">
                <a:solidFill>
                  <a:schemeClr val="bg1"/>
                </a:solidFill>
                <a:sym typeface="+mn-ea"/>
              </a:rPr>
              <a:t>Mô</a:t>
            </a:r>
            <a:r>
              <a:rPr lang="en-US" sz="4000" dirty="0">
                <a:solidFill>
                  <a:schemeClr val="bg1"/>
                </a:solidFill>
                <a:sym typeface="+mn-ea"/>
              </a:rPr>
              <a:t> </a:t>
            </a:r>
            <a:r>
              <a:rPr lang="en-US" sz="4000" dirty="0" err="1">
                <a:solidFill>
                  <a:schemeClr val="bg1"/>
                </a:solidFill>
                <a:sym typeface="+mn-ea"/>
              </a:rPr>
              <a:t>hình</a:t>
            </a:r>
            <a:r>
              <a:rPr lang="en-US" sz="4000" dirty="0">
                <a:solidFill>
                  <a:schemeClr val="bg1"/>
                </a:solidFill>
                <a:sym typeface="+mn-ea"/>
              </a:rPr>
              <a:t> </a:t>
            </a:r>
            <a:r>
              <a:rPr lang="en-US" sz="4000" dirty="0" err="1">
                <a:solidFill>
                  <a:schemeClr val="bg1"/>
                </a:solidFill>
                <a:sym typeface="+mn-ea"/>
              </a:rPr>
              <a:t>hóa</a:t>
            </a:r>
            <a:r>
              <a:rPr lang="en-US" sz="4000" dirty="0">
                <a:solidFill>
                  <a:schemeClr val="bg1"/>
                </a:solidFill>
                <a:sym typeface="+mn-ea"/>
              </a:rPr>
              <a:t> </a:t>
            </a:r>
            <a:r>
              <a:rPr lang="en-US" sz="4000" dirty="0" err="1">
                <a:solidFill>
                  <a:schemeClr val="bg1"/>
                </a:solidFill>
                <a:sym typeface="+mn-ea"/>
              </a:rPr>
              <a:t>sự</a:t>
            </a:r>
            <a:r>
              <a:rPr lang="en-US" sz="4000" dirty="0">
                <a:solidFill>
                  <a:schemeClr val="bg1"/>
                </a:solidFill>
                <a:sym typeface="+mn-ea"/>
              </a:rPr>
              <a:t> </a:t>
            </a:r>
            <a:r>
              <a:rPr lang="en-US" sz="4000" dirty="0" err="1">
                <a:solidFill>
                  <a:schemeClr val="bg1"/>
                </a:solidFill>
                <a:sym typeface="+mn-ea"/>
              </a:rPr>
              <a:t>tương</a:t>
            </a:r>
            <a:r>
              <a:rPr lang="en-US" sz="4000" dirty="0">
                <a:solidFill>
                  <a:schemeClr val="bg1"/>
                </a:solidFill>
                <a:sym typeface="+mn-ea"/>
              </a:rPr>
              <a:t> </a:t>
            </a:r>
            <a:r>
              <a:rPr lang="en-US" sz="4000" dirty="0" err="1">
                <a:solidFill>
                  <a:schemeClr val="bg1"/>
                </a:solidFill>
                <a:sym typeface="+mn-ea"/>
              </a:rPr>
              <a:t>tác</a:t>
            </a:r>
            <a:endParaRPr lang="en-US" sz="4000" dirty="0">
              <a:solidFill>
                <a:schemeClr val="bg1"/>
              </a:solidFill>
              <a:sym typeface="+mn-ea"/>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sym typeface="+mn-ea"/>
              </a:rPr>
              <a:t>Nhóm ca sử dụng của “Nhân viên”</a:t>
            </a:r>
          </a:p>
        </p:txBody>
      </p:sp>
      <p:sp>
        <p:nvSpPr>
          <p:cNvPr id="100" name="Text Box 99"/>
          <p:cNvSpPr txBox="1"/>
          <p:nvPr/>
        </p:nvSpPr>
        <p:spPr>
          <a:xfrm>
            <a:off x="338455" y="1230630"/>
            <a:ext cx="5080000" cy="368300"/>
          </a:xfrm>
          <a:prstGeom prst="rect">
            <a:avLst/>
          </a:prstGeom>
          <a:noFill/>
          <a:ln w="9525">
            <a:noFill/>
          </a:ln>
        </p:spPr>
        <p:txBody>
          <a:bodyPr>
            <a:spAutoFit/>
          </a:bodyPr>
          <a:lstStyle/>
          <a:p>
            <a:pPr indent="0"/>
            <a:r>
              <a:rPr lang="en-US" b="0">
                <a:latin typeface="Calibri" panose="020F0502020204030204" charset="0"/>
              </a:rPr>
              <a:t>Ca sử dụng “đăng xuất”</a:t>
            </a:r>
          </a:p>
        </p:txBody>
      </p:sp>
      <p:sp>
        <p:nvSpPr>
          <p:cNvPr id="2" name="Text Box 1"/>
          <p:cNvSpPr txBox="1"/>
          <p:nvPr/>
        </p:nvSpPr>
        <p:spPr>
          <a:xfrm>
            <a:off x="6091555" y="1230630"/>
            <a:ext cx="5080000" cy="368300"/>
          </a:xfrm>
          <a:prstGeom prst="rect">
            <a:avLst/>
          </a:prstGeom>
          <a:noFill/>
          <a:ln w="9525">
            <a:noFill/>
          </a:ln>
        </p:spPr>
        <p:txBody>
          <a:bodyPr>
            <a:spAutoFit/>
          </a:bodyPr>
          <a:lstStyle/>
          <a:p>
            <a:pPr indent="0"/>
            <a:r>
              <a:rPr lang="en-US" b="0">
                <a:latin typeface="Calibri" panose="020F0502020204030204" charset="0"/>
              </a:rPr>
              <a:t>Ca sử dụng “đổi mật khẩu”</a:t>
            </a:r>
          </a:p>
        </p:txBody>
      </p:sp>
      <p:cxnSp>
        <p:nvCxnSpPr>
          <p:cNvPr id="6" name="Straight Connector 5"/>
          <p:cNvCxnSpPr/>
          <p:nvPr/>
        </p:nvCxnSpPr>
        <p:spPr>
          <a:xfrm>
            <a:off x="5842970" y="1292926"/>
            <a:ext cx="0" cy="4855504"/>
          </a:xfrm>
          <a:prstGeom prst="line">
            <a:avLst/>
          </a:prstGeom>
        </p:spPr>
        <p:style>
          <a:lnRef idx="3">
            <a:schemeClr val="accent1"/>
          </a:lnRef>
          <a:fillRef idx="0">
            <a:schemeClr val="accent1"/>
          </a:fillRef>
          <a:effectRef idx="2">
            <a:schemeClr val="accent1"/>
          </a:effectRef>
          <a:fontRef idx="minor">
            <a:schemeClr val="tx1"/>
          </a:fontRef>
        </p:style>
      </p:cxnSp>
      <p:pic>
        <p:nvPicPr>
          <p:cNvPr id="129" name="image70.jpeg" descr="Diagram  Description automatically generated"/>
          <p:cNvPicPr>
            <a:picLocks noChangeAspect="1"/>
          </p:cNvPicPr>
          <p:nvPr/>
        </p:nvPicPr>
        <p:blipFill>
          <a:blip r:embed="rId2" cstate="print"/>
          <a:stretch>
            <a:fillRect/>
          </a:stretch>
        </p:blipFill>
        <p:spPr>
          <a:xfrm>
            <a:off x="648970" y="2093595"/>
            <a:ext cx="4869180" cy="3253740"/>
          </a:xfrm>
          <a:prstGeom prst="rect">
            <a:avLst/>
          </a:prstGeom>
        </p:spPr>
      </p:pic>
      <p:pic>
        <p:nvPicPr>
          <p:cNvPr id="131" name="image71.jpeg" descr="Diagram  Description automatically generated"/>
          <p:cNvPicPr>
            <a:picLocks noChangeAspect="1"/>
          </p:cNvPicPr>
          <p:nvPr/>
        </p:nvPicPr>
        <p:blipFill>
          <a:blip r:embed="rId3" cstate="print"/>
          <a:stretch>
            <a:fillRect/>
          </a:stretch>
        </p:blipFill>
        <p:spPr>
          <a:xfrm>
            <a:off x="6168390" y="2101533"/>
            <a:ext cx="5869940" cy="366966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sym typeface="+mn-ea"/>
              </a:rPr>
              <a:t>3.4 </a:t>
            </a:r>
            <a:r>
              <a:rPr lang="en-US" sz="4000" dirty="0" err="1">
                <a:solidFill>
                  <a:schemeClr val="bg1"/>
                </a:solidFill>
                <a:sym typeface="+mn-ea"/>
              </a:rPr>
              <a:t>Mô</a:t>
            </a:r>
            <a:r>
              <a:rPr lang="en-US" sz="4000" dirty="0">
                <a:solidFill>
                  <a:schemeClr val="bg1"/>
                </a:solidFill>
                <a:sym typeface="+mn-ea"/>
              </a:rPr>
              <a:t> </a:t>
            </a:r>
            <a:r>
              <a:rPr lang="en-US" sz="4000" dirty="0" err="1">
                <a:solidFill>
                  <a:schemeClr val="bg1"/>
                </a:solidFill>
                <a:sym typeface="+mn-ea"/>
              </a:rPr>
              <a:t>hình</a:t>
            </a:r>
            <a:r>
              <a:rPr lang="en-US" sz="4000" dirty="0">
                <a:solidFill>
                  <a:schemeClr val="bg1"/>
                </a:solidFill>
                <a:sym typeface="+mn-ea"/>
              </a:rPr>
              <a:t> </a:t>
            </a:r>
            <a:r>
              <a:rPr lang="en-US" sz="4000" dirty="0" err="1">
                <a:solidFill>
                  <a:schemeClr val="bg1"/>
                </a:solidFill>
                <a:sym typeface="+mn-ea"/>
              </a:rPr>
              <a:t>hóa</a:t>
            </a:r>
            <a:r>
              <a:rPr lang="en-US" sz="4000" dirty="0">
                <a:solidFill>
                  <a:schemeClr val="bg1"/>
                </a:solidFill>
                <a:sym typeface="+mn-ea"/>
              </a:rPr>
              <a:t> </a:t>
            </a:r>
            <a:r>
              <a:rPr lang="en-US" sz="4000" dirty="0" err="1">
                <a:solidFill>
                  <a:schemeClr val="bg1"/>
                </a:solidFill>
                <a:sym typeface="+mn-ea"/>
              </a:rPr>
              <a:t>sự</a:t>
            </a:r>
            <a:r>
              <a:rPr lang="en-US" sz="4000" dirty="0">
                <a:solidFill>
                  <a:schemeClr val="bg1"/>
                </a:solidFill>
                <a:sym typeface="+mn-ea"/>
              </a:rPr>
              <a:t> </a:t>
            </a:r>
            <a:r>
              <a:rPr lang="en-US" sz="4000" dirty="0" err="1">
                <a:solidFill>
                  <a:schemeClr val="bg1"/>
                </a:solidFill>
                <a:sym typeface="+mn-ea"/>
              </a:rPr>
              <a:t>tương</a:t>
            </a:r>
            <a:r>
              <a:rPr lang="en-US" sz="4000" dirty="0">
                <a:solidFill>
                  <a:schemeClr val="bg1"/>
                </a:solidFill>
                <a:sym typeface="+mn-ea"/>
              </a:rPr>
              <a:t> </a:t>
            </a:r>
            <a:r>
              <a:rPr lang="en-US" sz="4000" dirty="0" err="1">
                <a:solidFill>
                  <a:schemeClr val="bg1"/>
                </a:solidFill>
                <a:sym typeface="+mn-ea"/>
              </a:rPr>
              <a:t>tác</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sym typeface="+mn-ea"/>
              </a:rPr>
              <a:t>Nhóm ca sử dụng quản lý sản phẩm </a:t>
            </a:r>
          </a:p>
        </p:txBody>
      </p:sp>
      <p:sp>
        <p:nvSpPr>
          <p:cNvPr id="100" name="Text Box 99"/>
          <p:cNvSpPr txBox="1"/>
          <p:nvPr/>
        </p:nvSpPr>
        <p:spPr>
          <a:xfrm>
            <a:off x="338455" y="1230630"/>
            <a:ext cx="5080000" cy="368300"/>
          </a:xfrm>
          <a:prstGeom prst="rect">
            <a:avLst/>
          </a:prstGeom>
          <a:noFill/>
          <a:ln w="9525">
            <a:noFill/>
          </a:ln>
        </p:spPr>
        <p:txBody>
          <a:bodyPr>
            <a:spAutoFit/>
          </a:bodyPr>
          <a:lstStyle/>
          <a:p>
            <a:pPr indent="0"/>
            <a:r>
              <a:rPr lang="en-US" b="0">
                <a:latin typeface="Calibri" panose="020F0502020204030204" charset="0"/>
              </a:rPr>
              <a:t>Ca sử dụng “Sửa thông tin sản phẩm”</a:t>
            </a:r>
          </a:p>
        </p:txBody>
      </p:sp>
      <p:sp>
        <p:nvSpPr>
          <p:cNvPr id="2" name="Text Box 1"/>
          <p:cNvSpPr txBox="1"/>
          <p:nvPr/>
        </p:nvSpPr>
        <p:spPr>
          <a:xfrm>
            <a:off x="6091555" y="1230630"/>
            <a:ext cx="5080000" cy="368300"/>
          </a:xfrm>
          <a:prstGeom prst="rect">
            <a:avLst/>
          </a:prstGeom>
          <a:noFill/>
          <a:ln w="9525">
            <a:noFill/>
          </a:ln>
        </p:spPr>
        <p:txBody>
          <a:bodyPr>
            <a:spAutoFit/>
          </a:bodyPr>
          <a:lstStyle/>
          <a:p>
            <a:pPr indent="0"/>
            <a:r>
              <a:rPr lang="en-US" b="0">
                <a:latin typeface="Calibri" panose="020F0502020204030204" charset="0"/>
              </a:rPr>
              <a:t>Ca sử dụng “Thêm sản phẩm”</a:t>
            </a:r>
          </a:p>
        </p:txBody>
      </p:sp>
      <p:cxnSp>
        <p:nvCxnSpPr>
          <p:cNvPr id="6" name="Straight Connector 5"/>
          <p:cNvCxnSpPr/>
          <p:nvPr/>
        </p:nvCxnSpPr>
        <p:spPr>
          <a:xfrm>
            <a:off x="5842970" y="1292926"/>
            <a:ext cx="0" cy="4855504"/>
          </a:xfrm>
          <a:prstGeom prst="line">
            <a:avLst/>
          </a:prstGeom>
        </p:spPr>
        <p:style>
          <a:lnRef idx="3">
            <a:schemeClr val="accent1"/>
          </a:lnRef>
          <a:fillRef idx="0">
            <a:schemeClr val="accent1"/>
          </a:fillRef>
          <a:effectRef idx="2">
            <a:schemeClr val="accent1"/>
          </a:effectRef>
          <a:fontRef idx="minor">
            <a:schemeClr val="tx1"/>
          </a:fontRef>
        </p:style>
      </p:cxnSp>
      <p:pic>
        <p:nvPicPr>
          <p:cNvPr id="139" name="image75.png" descr="Graphical user interface  Description automatically generated with medium confidence"/>
          <p:cNvPicPr>
            <a:picLocks noChangeAspect="1"/>
          </p:cNvPicPr>
          <p:nvPr/>
        </p:nvPicPr>
        <p:blipFill>
          <a:blip r:embed="rId2" cstate="print"/>
          <a:stretch>
            <a:fillRect/>
          </a:stretch>
        </p:blipFill>
        <p:spPr>
          <a:xfrm>
            <a:off x="309880" y="2733040"/>
            <a:ext cx="5338445" cy="2366645"/>
          </a:xfrm>
          <a:prstGeom prst="rect">
            <a:avLst/>
          </a:prstGeom>
        </p:spPr>
      </p:pic>
      <p:pic>
        <p:nvPicPr>
          <p:cNvPr id="143" name="image77.png" descr="Text  Description automatically generated"/>
          <p:cNvPicPr>
            <a:picLocks noChangeAspect="1"/>
          </p:cNvPicPr>
          <p:nvPr/>
        </p:nvPicPr>
        <p:blipFill>
          <a:blip r:embed="rId3" cstate="print"/>
          <a:stretch>
            <a:fillRect/>
          </a:stretch>
        </p:blipFill>
        <p:spPr>
          <a:xfrm>
            <a:off x="5961698" y="3086735"/>
            <a:ext cx="5988685" cy="165862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sym typeface="+mn-ea"/>
              </a:rPr>
              <a:t>3.4 </a:t>
            </a:r>
            <a:r>
              <a:rPr lang="en-US" sz="4000" dirty="0" err="1">
                <a:solidFill>
                  <a:schemeClr val="bg1"/>
                </a:solidFill>
                <a:sym typeface="+mn-ea"/>
              </a:rPr>
              <a:t>Mô</a:t>
            </a:r>
            <a:r>
              <a:rPr lang="en-US" sz="4000" dirty="0">
                <a:solidFill>
                  <a:schemeClr val="bg1"/>
                </a:solidFill>
                <a:sym typeface="+mn-ea"/>
              </a:rPr>
              <a:t> </a:t>
            </a:r>
            <a:r>
              <a:rPr lang="en-US" sz="4000" dirty="0" err="1">
                <a:solidFill>
                  <a:schemeClr val="bg1"/>
                </a:solidFill>
                <a:sym typeface="+mn-ea"/>
              </a:rPr>
              <a:t>hình</a:t>
            </a:r>
            <a:r>
              <a:rPr lang="en-US" sz="4000" dirty="0">
                <a:solidFill>
                  <a:schemeClr val="bg1"/>
                </a:solidFill>
                <a:sym typeface="+mn-ea"/>
              </a:rPr>
              <a:t> </a:t>
            </a:r>
            <a:r>
              <a:rPr lang="en-US" sz="4000" dirty="0" err="1">
                <a:solidFill>
                  <a:schemeClr val="bg1"/>
                </a:solidFill>
                <a:sym typeface="+mn-ea"/>
              </a:rPr>
              <a:t>hóa</a:t>
            </a:r>
            <a:r>
              <a:rPr lang="en-US" sz="4000" dirty="0">
                <a:solidFill>
                  <a:schemeClr val="bg1"/>
                </a:solidFill>
                <a:sym typeface="+mn-ea"/>
              </a:rPr>
              <a:t> </a:t>
            </a:r>
            <a:r>
              <a:rPr lang="en-US" sz="4000" dirty="0" err="1">
                <a:solidFill>
                  <a:schemeClr val="bg1"/>
                </a:solidFill>
                <a:sym typeface="+mn-ea"/>
              </a:rPr>
              <a:t>sự</a:t>
            </a:r>
            <a:r>
              <a:rPr lang="en-US" sz="4000" dirty="0">
                <a:solidFill>
                  <a:schemeClr val="bg1"/>
                </a:solidFill>
                <a:sym typeface="+mn-ea"/>
              </a:rPr>
              <a:t> </a:t>
            </a:r>
            <a:r>
              <a:rPr lang="en-US" sz="4000" dirty="0" err="1">
                <a:solidFill>
                  <a:schemeClr val="bg1"/>
                </a:solidFill>
                <a:sym typeface="+mn-ea"/>
              </a:rPr>
              <a:t>tương</a:t>
            </a:r>
            <a:r>
              <a:rPr lang="en-US" sz="4000" dirty="0">
                <a:solidFill>
                  <a:schemeClr val="bg1"/>
                </a:solidFill>
                <a:sym typeface="+mn-ea"/>
              </a:rPr>
              <a:t> </a:t>
            </a:r>
            <a:r>
              <a:rPr lang="en-US" sz="4000" dirty="0" err="1">
                <a:solidFill>
                  <a:schemeClr val="bg1"/>
                </a:solidFill>
                <a:sym typeface="+mn-ea"/>
              </a:rPr>
              <a:t>tác</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sym typeface="+mn-ea"/>
              </a:rPr>
              <a:t>Nhóm ca sử dụng “Quản lý sự kiện” </a:t>
            </a:r>
          </a:p>
        </p:txBody>
      </p:sp>
      <p:sp>
        <p:nvSpPr>
          <p:cNvPr id="100" name="Text Box 99"/>
          <p:cNvSpPr txBox="1"/>
          <p:nvPr/>
        </p:nvSpPr>
        <p:spPr>
          <a:xfrm>
            <a:off x="338455" y="1230630"/>
            <a:ext cx="5080000" cy="368300"/>
          </a:xfrm>
          <a:prstGeom prst="rect">
            <a:avLst/>
          </a:prstGeom>
          <a:noFill/>
          <a:ln w="9525">
            <a:noFill/>
          </a:ln>
        </p:spPr>
        <p:txBody>
          <a:bodyPr>
            <a:spAutoFit/>
          </a:bodyPr>
          <a:lstStyle/>
          <a:p>
            <a:pPr indent="0"/>
            <a:r>
              <a:rPr lang="en-US" b="0">
                <a:latin typeface="Calibri" panose="020F0502020204030204" charset="0"/>
              </a:rPr>
              <a:t>Ca sử dụng “Thêm sự kiện”</a:t>
            </a:r>
          </a:p>
        </p:txBody>
      </p:sp>
      <p:sp>
        <p:nvSpPr>
          <p:cNvPr id="2" name="Text Box 1"/>
          <p:cNvSpPr txBox="1"/>
          <p:nvPr/>
        </p:nvSpPr>
        <p:spPr>
          <a:xfrm>
            <a:off x="6091555" y="1230630"/>
            <a:ext cx="5080000" cy="368300"/>
          </a:xfrm>
          <a:prstGeom prst="rect">
            <a:avLst/>
          </a:prstGeom>
          <a:noFill/>
          <a:ln w="9525">
            <a:noFill/>
          </a:ln>
        </p:spPr>
        <p:txBody>
          <a:bodyPr>
            <a:spAutoFit/>
          </a:bodyPr>
          <a:lstStyle/>
          <a:p>
            <a:pPr indent="0"/>
            <a:r>
              <a:rPr lang="en-US" b="0">
                <a:latin typeface="Calibri" panose="020F0502020204030204" charset="0"/>
              </a:rPr>
              <a:t>Ca sử dụng “Xóa sự kiện”</a:t>
            </a:r>
          </a:p>
        </p:txBody>
      </p:sp>
      <p:cxnSp>
        <p:nvCxnSpPr>
          <p:cNvPr id="6" name="Straight Connector 5"/>
          <p:cNvCxnSpPr/>
          <p:nvPr/>
        </p:nvCxnSpPr>
        <p:spPr>
          <a:xfrm>
            <a:off x="5842970" y="1292926"/>
            <a:ext cx="0" cy="4855504"/>
          </a:xfrm>
          <a:prstGeom prst="line">
            <a:avLst/>
          </a:prstGeom>
        </p:spPr>
        <p:style>
          <a:lnRef idx="3">
            <a:schemeClr val="accent1"/>
          </a:lnRef>
          <a:fillRef idx="0">
            <a:schemeClr val="accent1"/>
          </a:fillRef>
          <a:effectRef idx="2">
            <a:schemeClr val="accent1"/>
          </a:effectRef>
          <a:fontRef idx="minor">
            <a:schemeClr val="tx1"/>
          </a:fontRef>
        </p:style>
      </p:cxnSp>
      <p:pic>
        <p:nvPicPr>
          <p:cNvPr id="153" name="image82.png" descr="Graphical user interface, application  Description automatically generated"/>
          <p:cNvPicPr>
            <a:picLocks noChangeAspect="1"/>
          </p:cNvPicPr>
          <p:nvPr/>
        </p:nvPicPr>
        <p:blipFill>
          <a:blip r:embed="rId2" cstate="print"/>
          <a:stretch>
            <a:fillRect/>
          </a:stretch>
        </p:blipFill>
        <p:spPr>
          <a:xfrm>
            <a:off x="6126163" y="2885758"/>
            <a:ext cx="5840095" cy="1833245"/>
          </a:xfrm>
          <a:prstGeom prst="rect">
            <a:avLst/>
          </a:prstGeom>
        </p:spPr>
      </p:pic>
      <p:pic>
        <p:nvPicPr>
          <p:cNvPr id="155" name="image83.png" descr="Graphical user interface, text  Description automatically generated"/>
          <p:cNvPicPr>
            <a:picLocks noChangeAspect="1"/>
          </p:cNvPicPr>
          <p:nvPr/>
        </p:nvPicPr>
        <p:blipFill>
          <a:blip r:embed="rId3" cstate="print"/>
          <a:stretch>
            <a:fillRect/>
          </a:stretch>
        </p:blipFill>
        <p:spPr>
          <a:xfrm>
            <a:off x="192405" y="3122295"/>
            <a:ext cx="5567680" cy="13608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sym typeface="+mn-ea"/>
              </a:rPr>
              <a:t>3.4 </a:t>
            </a:r>
            <a:r>
              <a:rPr lang="en-US" sz="4000" dirty="0" err="1">
                <a:solidFill>
                  <a:schemeClr val="bg1"/>
                </a:solidFill>
                <a:sym typeface="+mn-ea"/>
              </a:rPr>
              <a:t>Mô</a:t>
            </a:r>
            <a:r>
              <a:rPr lang="en-US" sz="4000" dirty="0">
                <a:solidFill>
                  <a:schemeClr val="bg1"/>
                </a:solidFill>
                <a:sym typeface="+mn-ea"/>
              </a:rPr>
              <a:t> </a:t>
            </a:r>
            <a:r>
              <a:rPr lang="en-US" sz="4000" dirty="0" err="1">
                <a:solidFill>
                  <a:schemeClr val="bg1"/>
                </a:solidFill>
                <a:sym typeface="+mn-ea"/>
              </a:rPr>
              <a:t>hình</a:t>
            </a:r>
            <a:r>
              <a:rPr lang="en-US" sz="4000" dirty="0">
                <a:solidFill>
                  <a:schemeClr val="bg1"/>
                </a:solidFill>
                <a:sym typeface="+mn-ea"/>
              </a:rPr>
              <a:t> </a:t>
            </a:r>
            <a:r>
              <a:rPr lang="en-US" sz="4000" dirty="0" err="1">
                <a:solidFill>
                  <a:schemeClr val="bg1"/>
                </a:solidFill>
                <a:sym typeface="+mn-ea"/>
              </a:rPr>
              <a:t>hóa</a:t>
            </a:r>
            <a:r>
              <a:rPr lang="en-US" sz="4000" dirty="0">
                <a:solidFill>
                  <a:schemeClr val="bg1"/>
                </a:solidFill>
                <a:sym typeface="+mn-ea"/>
              </a:rPr>
              <a:t> </a:t>
            </a:r>
            <a:r>
              <a:rPr lang="en-US" sz="4000" dirty="0" err="1">
                <a:solidFill>
                  <a:schemeClr val="bg1"/>
                </a:solidFill>
                <a:sym typeface="+mn-ea"/>
              </a:rPr>
              <a:t>sự</a:t>
            </a:r>
            <a:r>
              <a:rPr lang="en-US" sz="4000" dirty="0">
                <a:solidFill>
                  <a:schemeClr val="bg1"/>
                </a:solidFill>
                <a:sym typeface="+mn-ea"/>
              </a:rPr>
              <a:t> </a:t>
            </a:r>
            <a:r>
              <a:rPr lang="en-US" sz="4000" dirty="0" err="1">
                <a:solidFill>
                  <a:schemeClr val="bg1"/>
                </a:solidFill>
                <a:sym typeface="+mn-ea"/>
              </a:rPr>
              <a:t>tương</a:t>
            </a:r>
            <a:r>
              <a:rPr lang="en-US" sz="4000" dirty="0">
                <a:solidFill>
                  <a:schemeClr val="bg1"/>
                </a:solidFill>
                <a:sym typeface="+mn-ea"/>
              </a:rPr>
              <a:t> </a:t>
            </a:r>
            <a:r>
              <a:rPr lang="en-US" sz="4000" dirty="0" err="1">
                <a:solidFill>
                  <a:schemeClr val="bg1"/>
                </a:solidFill>
                <a:sym typeface="+mn-ea"/>
              </a:rPr>
              <a:t>tác</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sym typeface="+mn-ea"/>
              </a:rPr>
              <a:t> Nhóm ca sử dụng “Quản lý tài khoản khách hàng”</a:t>
            </a:r>
          </a:p>
        </p:txBody>
      </p:sp>
      <p:sp>
        <p:nvSpPr>
          <p:cNvPr id="100" name="Text Box 99"/>
          <p:cNvSpPr txBox="1"/>
          <p:nvPr/>
        </p:nvSpPr>
        <p:spPr>
          <a:xfrm>
            <a:off x="338455" y="1230630"/>
            <a:ext cx="5080000" cy="368300"/>
          </a:xfrm>
          <a:prstGeom prst="rect">
            <a:avLst/>
          </a:prstGeom>
          <a:noFill/>
          <a:ln w="9525">
            <a:noFill/>
          </a:ln>
        </p:spPr>
        <p:txBody>
          <a:bodyPr>
            <a:spAutoFit/>
          </a:bodyPr>
          <a:lstStyle/>
          <a:p>
            <a:pPr indent="0"/>
            <a:r>
              <a:rPr lang="en-US" b="0">
                <a:latin typeface="Calibri" panose="020F0502020204030204" charset="0"/>
              </a:rPr>
              <a:t>Ca sử dụng “Khóa tài khoản”</a:t>
            </a:r>
          </a:p>
        </p:txBody>
      </p:sp>
      <p:sp>
        <p:nvSpPr>
          <p:cNvPr id="2" name="Text Box 1"/>
          <p:cNvSpPr txBox="1"/>
          <p:nvPr/>
        </p:nvSpPr>
        <p:spPr>
          <a:xfrm>
            <a:off x="6091555" y="1230630"/>
            <a:ext cx="5080000" cy="368300"/>
          </a:xfrm>
          <a:prstGeom prst="rect">
            <a:avLst/>
          </a:prstGeom>
          <a:noFill/>
          <a:ln w="9525">
            <a:noFill/>
          </a:ln>
        </p:spPr>
        <p:txBody>
          <a:bodyPr>
            <a:spAutoFit/>
          </a:bodyPr>
          <a:lstStyle/>
          <a:p>
            <a:pPr indent="0"/>
            <a:r>
              <a:rPr lang="en-US" b="0">
                <a:latin typeface="Calibri" panose="020F0502020204030204" charset="0"/>
              </a:rPr>
              <a:t>Ca sử dụng “Tặng vouchuer”</a:t>
            </a:r>
          </a:p>
        </p:txBody>
      </p:sp>
      <p:cxnSp>
        <p:nvCxnSpPr>
          <p:cNvPr id="6" name="Straight Connector 5"/>
          <p:cNvCxnSpPr/>
          <p:nvPr/>
        </p:nvCxnSpPr>
        <p:spPr>
          <a:xfrm>
            <a:off x="5842970" y="1292926"/>
            <a:ext cx="0" cy="4855504"/>
          </a:xfrm>
          <a:prstGeom prst="line">
            <a:avLst/>
          </a:prstGeom>
        </p:spPr>
        <p:style>
          <a:lnRef idx="3">
            <a:schemeClr val="accent1"/>
          </a:lnRef>
          <a:fillRef idx="0">
            <a:schemeClr val="accent1"/>
          </a:fillRef>
          <a:effectRef idx="2">
            <a:schemeClr val="accent1"/>
          </a:effectRef>
          <a:fontRef idx="minor">
            <a:schemeClr val="tx1"/>
          </a:fontRef>
        </p:style>
      </p:cxnSp>
      <p:pic>
        <p:nvPicPr>
          <p:cNvPr id="163" name="image87.png" descr="Graphical user interface, application  Description automatically generated"/>
          <p:cNvPicPr>
            <a:picLocks noChangeAspect="1"/>
          </p:cNvPicPr>
          <p:nvPr/>
        </p:nvPicPr>
        <p:blipFill>
          <a:blip r:embed="rId2" cstate="print"/>
          <a:stretch>
            <a:fillRect/>
          </a:stretch>
        </p:blipFill>
        <p:spPr>
          <a:xfrm>
            <a:off x="300990" y="2778760"/>
            <a:ext cx="5154295" cy="1884045"/>
          </a:xfrm>
          <a:prstGeom prst="rect">
            <a:avLst/>
          </a:prstGeom>
        </p:spPr>
      </p:pic>
      <p:pic>
        <p:nvPicPr>
          <p:cNvPr id="169" name="image90.png" descr="Graphical user interface, application  Description automatically generated"/>
          <p:cNvPicPr>
            <a:picLocks noChangeAspect="1"/>
          </p:cNvPicPr>
          <p:nvPr/>
        </p:nvPicPr>
        <p:blipFill>
          <a:blip r:embed="rId3" cstate="print"/>
          <a:stretch>
            <a:fillRect/>
          </a:stretch>
        </p:blipFill>
        <p:spPr>
          <a:xfrm>
            <a:off x="6091555" y="2995295"/>
            <a:ext cx="5951220" cy="145161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sym typeface="+mn-ea"/>
              </a:rPr>
              <a:t>3.4 </a:t>
            </a:r>
            <a:r>
              <a:rPr lang="en-US" sz="4000" dirty="0" err="1">
                <a:solidFill>
                  <a:schemeClr val="bg1"/>
                </a:solidFill>
                <a:sym typeface="+mn-ea"/>
              </a:rPr>
              <a:t>Mô</a:t>
            </a:r>
            <a:r>
              <a:rPr lang="en-US" sz="4000" dirty="0">
                <a:solidFill>
                  <a:schemeClr val="bg1"/>
                </a:solidFill>
                <a:sym typeface="+mn-ea"/>
              </a:rPr>
              <a:t> </a:t>
            </a:r>
            <a:r>
              <a:rPr lang="en-US" sz="4000" dirty="0" err="1">
                <a:solidFill>
                  <a:schemeClr val="bg1"/>
                </a:solidFill>
                <a:sym typeface="+mn-ea"/>
              </a:rPr>
              <a:t>hình</a:t>
            </a:r>
            <a:r>
              <a:rPr lang="en-US" sz="4000" dirty="0">
                <a:solidFill>
                  <a:schemeClr val="bg1"/>
                </a:solidFill>
                <a:sym typeface="+mn-ea"/>
              </a:rPr>
              <a:t> </a:t>
            </a:r>
            <a:r>
              <a:rPr lang="en-US" sz="4000" dirty="0" err="1">
                <a:solidFill>
                  <a:schemeClr val="bg1"/>
                </a:solidFill>
                <a:sym typeface="+mn-ea"/>
              </a:rPr>
              <a:t>hóa</a:t>
            </a:r>
            <a:r>
              <a:rPr lang="en-US" sz="4000" dirty="0">
                <a:solidFill>
                  <a:schemeClr val="bg1"/>
                </a:solidFill>
                <a:sym typeface="+mn-ea"/>
              </a:rPr>
              <a:t> </a:t>
            </a:r>
            <a:r>
              <a:rPr lang="en-US" sz="4000" dirty="0" err="1">
                <a:solidFill>
                  <a:schemeClr val="bg1"/>
                </a:solidFill>
                <a:sym typeface="+mn-ea"/>
              </a:rPr>
              <a:t>sự</a:t>
            </a:r>
            <a:r>
              <a:rPr lang="en-US" sz="4000" dirty="0">
                <a:solidFill>
                  <a:schemeClr val="bg1"/>
                </a:solidFill>
                <a:sym typeface="+mn-ea"/>
              </a:rPr>
              <a:t> </a:t>
            </a:r>
            <a:r>
              <a:rPr lang="en-US" sz="4000" dirty="0" err="1">
                <a:solidFill>
                  <a:schemeClr val="bg1"/>
                </a:solidFill>
                <a:sym typeface="+mn-ea"/>
              </a:rPr>
              <a:t>tương</a:t>
            </a:r>
            <a:r>
              <a:rPr lang="en-US" sz="4000" dirty="0">
                <a:solidFill>
                  <a:schemeClr val="bg1"/>
                </a:solidFill>
                <a:sym typeface="+mn-ea"/>
              </a:rPr>
              <a:t> </a:t>
            </a:r>
            <a:r>
              <a:rPr lang="en-US" sz="4000" dirty="0" err="1">
                <a:solidFill>
                  <a:schemeClr val="bg1"/>
                </a:solidFill>
                <a:sym typeface="+mn-ea"/>
              </a:rPr>
              <a:t>tác</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sym typeface="+mn-ea"/>
              </a:rPr>
              <a:t>Nhóm ca sử dụng “Quản lý đơn hàng”</a:t>
            </a:r>
          </a:p>
        </p:txBody>
      </p:sp>
      <p:sp>
        <p:nvSpPr>
          <p:cNvPr id="100" name="Text Box 99"/>
          <p:cNvSpPr txBox="1"/>
          <p:nvPr/>
        </p:nvSpPr>
        <p:spPr>
          <a:xfrm>
            <a:off x="338455" y="1230630"/>
            <a:ext cx="5080000" cy="368300"/>
          </a:xfrm>
          <a:prstGeom prst="rect">
            <a:avLst/>
          </a:prstGeom>
          <a:noFill/>
          <a:ln w="9525">
            <a:noFill/>
          </a:ln>
        </p:spPr>
        <p:txBody>
          <a:bodyPr>
            <a:spAutoFit/>
          </a:bodyPr>
          <a:lstStyle/>
          <a:p>
            <a:pPr indent="0"/>
            <a:r>
              <a:rPr lang="en-US" b="0">
                <a:latin typeface="Calibri" panose="020F0502020204030204" charset="0"/>
              </a:rPr>
              <a:t>Ca sử dụng “Sửa tình trạng đơn hàng”</a:t>
            </a:r>
          </a:p>
        </p:txBody>
      </p:sp>
      <p:sp>
        <p:nvSpPr>
          <p:cNvPr id="2" name="Text Box 1"/>
          <p:cNvSpPr txBox="1"/>
          <p:nvPr/>
        </p:nvSpPr>
        <p:spPr>
          <a:xfrm>
            <a:off x="6091555" y="1230630"/>
            <a:ext cx="5080000" cy="368300"/>
          </a:xfrm>
          <a:prstGeom prst="rect">
            <a:avLst/>
          </a:prstGeom>
          <a:noFill/>
          <a:ln w="9525">
            <a:noFill/>
          </a:ln>
        </p:spPr>
        <p:txBody>
          <a:bodyPr>
            <a:spAutoFit/>
          </a:bodyPr>
          <a:lstStyle/>
          <a:p>
            <a:pPr indent="0"/>
            <a:r>
              <a:rPr lang="en-US" b="0">
                <a:latin typeface="Calibri" panose="020F0502020204030204" charset="0"/>
              </a:rPr>
              <a:t>Ca sử dụng “Xem đánh giá về đơn hàng”</a:t>
            </a:r>
          </a:p>
        </p:txBody>
      </p:sp>
      <p:cxnSp>
        <p:nvCxnSpPr>
          <p:cNvPr id="6" name="Straight Connector 5"/>
          <p:cNvCxnSpPr/>
          <p:nvPr/>
        </p:nvCxnSpPr>
        <p:spPr>
          <a:xfrm>
            <a:off x="5842970" y="1292926"/>
            <a:ext cx="0" cy="4855504"/>
          </a:xfrm>
          <a:prstGeom prst="line">
            <a:avLst/>
          </a:prstGeom>
        </p:spPr>
        <p:style>
          <a:lnRef idx="3">
            <a:schemeClr val="accent1"/>
          </a:lnRef>
          <a:fillRef idx="0">
            <a:schemeClr val="accent1"/>
          </a:fillRef>
          <a:effectRef idx="2">
            <a:schemeClr val="accent1"/>
          </a:effectRef>
          <a:fontRef idx="minor">
            <a:schemeClr val="tx1"/>
          </a:fontRef>
        </p:style>
      </p:cxnSp>
      <p:pic>
        <p:nvPicPr>
          <p:cNvPr id="175" name="image93.png" descr="Graphical user interface, text, application  Description automatically generated"/>
          <p:cNvPicPr>
            <a:picLocks noChangeAspect="1"/>
          </p:cNvPicPr>
          <p:nvPr/>
        </p:nvPicPr>
        <p:blipFill>
          <a:blip r:embed="rId2" cstate="print"/>
          <a:stretch>
            <a:fillRect/>
          </a:stretch>
        </p:blipFill>
        <p:spPr>
          <a:xfrm>
            <a:off x="258445" y="2936240"/>
            <a:ext cx="5286375" cy="1852930"/>
          </a:xfrm>
          <a:prstGeom prst="rect">
            <a:avLst/>
          </a:prstGeom>
        </p:spPr>
      </p:pic>
      <p:pic>
        <p:nvPicPr>
          <p:cNvPr id="177" name="image94.png" descr="Text  Description automatically generated"/>
          <p:cNvPicPr>
            <a:picLocks noChangeAspect="1"/>
          </p:cNvPicPr>
          <p:nvPr/>
        </p:nvPicPr>
        <p:blipFill>
          <a:blip r:embed="rId3" cstate="print"/>
          <a:stretch>
            <a:fillRect/>
          </a:stretch>
        </p:blipFill>
        <p:spPr>
          <a:xfrm>
            <a:off x="5991860" y="2936240"/>
            <a:ext cx="5861050" cy="20828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sym typeface="+mn-ea"/>
              </a:rPr>
              <a:t>3.4 </a:t>
            </a:r>
            <a:r>
              <a:rPr lang="en-US" sz="4000" dirty="0" err="1">
                <a:solidFill>
                  <a:schemeClr val="bg1"/>
                </a:solidFill>
                <a:sym typeface="+mn-ea"/>
              </a:rPr>
              <a:t>Mô</a:t>
            </a:r>
            <a:r>
              <a:rPr lang="en-US" sz="4000" dirty="0">
                <a:solidFill>
                  <a:schemeClr val="bg1"/>
                </a:solidFill>
                <a:sym typeface="+mn-ea"/>
              </a:rPr>
              <a:t> </a:t>
            </a:r>
            <a:r>
              <a:rPr lang="en-US" sz="4000" dirty="0" err="1">
                <a:solidFill>
                  <a:schemeClr val="bg1"/>
                </a:solidFill>
                <a:sym typeface="+mn-ea"/>
              </a:rPr>
              <a:t>hình</a:t>
            </a:r>
            <a:r>
              <a:rPr lang="en-US" sz="4000" dirty="0">
                <a:solidFill>
                  <a:schemeClr val="bg1"/>
                </a:solidFill>
                <a:sym typeface="+mn-ea"/>
              </a:rPr>
              <a:t> </a:t>
            </a:r>
            <a:r>
              <a:rPr lang="en-US" sz="4000" dirty="0" err="1">
                <a:solidFill>
                  <a:schemeClr val="bg1"/>
                </a:solidFill>
                <a:sym typeface="+mn-ea"/>
              </a:rPr>
              <a:t>hóa</a:t>
            </a:r>
            <a:r>
              <a:rPr lang="en-US" sz="4000" dirty="0">
                <a:solidFill>
                  <a:schemeClr val="bg1"/>
                </a:solidFill>
                <a:sym typeface="+mn-ea"/>
              </a:rPr>
              <a:t> </a:t>
            </a:r>
            <a:r>
              <a:rPr lang="en-US" sz="4000" dirty="0" err="1">
                <a:solidFill>
                  <a:schemeClr val="bg1"/>
                </a:solidFill>
                <a:sym typeface="+mn-ea"/>
              </a:rPr>
              <a:t>sự</a:t>
            </a:r>
            <a:r>
              <a:rPr lang="en-US" sz="4000" dirty="0">
                <a:solidFill>
                  <a:schemeClr val="bg1"/>
                </a:solidFill>
                <a:sym typeface="+mn-ea"/>
              </a:rPr>
              <a:t> </a:t>
            </a:r>
            <a:r>
              <a:rPr lang="en-US" sz="4000" dirty="0" err="1">
                <a:solidFill>
                  <a:schemeClr val="bg1"/>
                </a:solidFill>
                <a:sym typeface="+mn-ea"/>
              </a:rPr>
              <a:t>tương</a:t>
            </a:r>
            <a:r>
              <a:rPr lang="en-US" sz="4000" dirty="0">
                <a:solidFill>
                  <a:schemeClr val="bg1"/>
                </a:solidFill>
                <a:sym typeface="+mn-ea"/>
              </a:rPr>
              <a:t> </a:t>
            </a:r>
            <a:r>
              <a:rPr lang="en-US" sz="4000" dirty="0" err="1">
                <a:solidFill>
                  <a:schemeClr val="bg1"/>
                </a:solidFill>
                <a:sym typeface="+mn-ea"/>
              </a:rPr>
              <a:t>tác</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sym typeface="+mn-ea"/>
              </a:rPr>
              <a:t>Nhóm ca sử dụng của “Khách”</a:t>
            </a:r>
          </a:p>
        </p:txBody>
      </p:sp>
      <p:sp>
        <p:nvSpPr>
          <p:cNvPr id="100" name="Text Box 99"/>
          <p:cNvSpPr txBox="1"/>
          <p:nvPr/>
        </p:nvSpPr>
        <p:spPr>
          <a:xfrm>
            <a:off x="338455" y="1230630"/>
            <a:ext cx="5080000" cy="368300"/>
          </a:xfrm>
          <a:prstGeom prst="rect">
            <a:avLst/>
          </a:prstGeom>
          <a:noFill/>
          <a:ln w="9525">
            <a:noFill/>
          </a:ln>
        </p:spPr>
        <p:txBody>
          <a:bodyPr>
            <a:spAutoFit/>
          </a:bodyPr>
          <a:lstStyle/>
          <a:p>
            <a:pPr indent="0"/>
            <a:r>
              <a:rPr lang="en-US" b="0">
                <a:latin typeface="Calibri" panose="020F0502020204030204" charset="0"/>
              </a:rPr>
              <a:t>Ca sử dụng “Xem chi tiết sản phẩm”</a:t>
            </a:r>
          </a:p>
        </p:txBody>
      </p:sp>
      <p:sp>
        <p:nvSpPr>
          <p:cNvPr id="2" name="Text Box 1"/>
          <p:cNvSpPr txBox="1"/>
          <p:nvPr/>
        </p:nvSpPr>
        <p:spPr>
          <a:xfrm>
            <a:off x="6091555" y="1230630"/>
            <a:ext cx="5080000" cy="368300"/>
          </a:xfrm>
          <a:prstGeom prst="rect">
            <a:avLst/>
          </a:prstGeom>
          <a:noFill/>
          <a:ln w="9525">
            <a:noFill/>
          </a:ln>
        </p:spPr>
        <p:txBody>
          <a:bodyPr>
            <a:spAutoFit/>
          </a:bodyPr>
          <a:lstStyle/>
          <a:p>
            <a:pPr indent="0"/>
            <a:r>
              <a:rPr lang="en-US" b="0">
                <a:latin typeface="Calibri" panose="020F0502020204030204" charset="0"/>
              </a:rPr>
              <a:t>Ca sử dụng “Tìm kiếm sản phẩm”</a:t>
            </a:r>
          </a:p>
        </p:txBody>
      </p:sp>
      <p:cxnSp>
        <p:nvCxnSpPr>
          <p:cNvPr id="6" name="Straight Connector 5"/>
          <p:cNvCxnSpPr/>
          <p:nvPr/>
        </p:nvCxnSpPr>
        <p:spPr>
          <a:xfrm>
            <a:off x="5842970" y="1292926"/>
            <a:ext cx="0" cy="4855504"/>
          </a:xfrm>
          <a:prstGeom prst="line">
            <a:avLst/>
          </a:prstGeom>
        </p:spPr>
        <p:style>
          <a:lnRef idx="3">
            <a:schemeClr val="accent1"/>
          </a:lnRef>
          <a:fillRef idx="0">
            <a:schemeClr val="accent1"/>
          </a:fillRef>
          <a:effectRef idx="2">
            <a:schemeClr val="accent1"/>
          </a:effectRef>
          <a:fontRef idx="minor">
            <a:schemeClr val="tx1"/>
          </a:fontRef>
        </p:style>
      </p:cxnSp>
      <p:pic>
        <p:nvPicPr>
          <p:cNvPr id="187" name="image99.jpeg" descr="Diagram  Description automatically generated"/>
          <p:cNvPicPr>
            <a:picLocks noChangeAspect="1"/>
          </p:cNvPicPr>
          <p:nvPr/>
        </p:nvPicPr>
        <p:blipFill>
          <a:blip r:embed="rId2" cstate="print"/>
          <a:stretch>
            <a:fillRect/>
          </a:stretch>
        </p:blipFill>
        <p:spPr>
          <a:xfrm>
            <a:off x="93345" y="2757170"/>
            <a:ext cx="5570220" cy="2138045"/>
          </a:xfrm>
          <a:prstGeom prst="rect">
            <a:avLst/>
          </a:prstGeom>
        </p:spPr>
      </p:pic>
      <p:pic>
        <p:nvPicPr>
          <p:cNvPr id="185" name="image98.png" descr="Diagram, timeline  Description automatically generated"/>
          <p:cNvPicPr>
            <a:picLocks noChangeAspect="1"/>
          </p:cNvPicPr>
          <p:nvPr/>
        </p:nvPicPr>
        <p:blipFill>
          <a:blip r:embed="rId3" cstate="print"/>
          <a:stretch>
            <a:fillRect/>
          </a:stretch>
        </p:blipFill>
        <p:spPr>
          <a:xfrm>
            <a:off x="6091238" y="2841625"/>
            <a:ext cx="5841365" cy="196977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sym typeface="+mn-ea"/>
              </a:rPr>
              <a:t>3.4 </a:t>
            </a:r>
            <a:r>
              <a:rPr lang="en-US" sz="4000" dirty="0" err="1">
                <a:solidFill>
                  <a:schemeClr val="bg1"/>
                </a:solidFill>
                <a:sym typeface="+mn-ea"/>
              </a:rPr>
              <a:t>Mô</a:t>
            </a:r>
            <a:r>
              <a:rPr lang="en-US" sz="4000" dirty="0">
                <a:solidFill>
                  <a:schemeClr val="bg1"/>
                </a:solidFill>
                <a:sym typeface="+mn-ea"/>
              </a:rPr>
              <a:t> </a:t>
            </a:r>
            <a:r>
              <a:rPr lang="en-US" sz="4000" dirty="0" err="1">
                <a:solidFill>
                  <a:schemeClr val="bg1"/>
                </a:solidFill>
                <a:sym typeface="+mn-ea"/>
              </a:rPr>
              <a:t>hình</a:t>
            </a:r>
            <a:r>
              <a:rPr lang="en-US" sz="4000" dirty="0">
                <a:solidFill>
                  <a:schemeClr val="bg1"/>
                </a:solidFill>
                <a:sym typeface="+mn-ea"/>
              </a:rPr>
              <a:t> </a:t>
            </a:r>
            <a:r>
              <a:rPr lang="en-US" sz="4000" dirty="0" err="1">
                <a:solidFill>
                  <a:schemeClr val="bg1"/>
                </a:solidFill>
                <a:sym typeface="+mn-ea"/>
              </a:rPr>
              <a:t>hóa</a:t>
            </a:r>
            <a:r>
              <a:rPr lang="en-US" sz="4000" dirty="0">
                <a:solidFill>
                  <a:schemeClr val="bg1"/>
                </a:solidFill>
                <a:sym typeface="+mn-ea"/>
              </a:rPr>
              <a:t> </a:t>
            </a:r>
            <a:r>
              <a:rPr lang="en-US" sz="4000" dirty="0" err="1">
                <a:solidFill>
                  <a:schemeClr val="bg1"/>
                </a:solidFill>
                <a:sym typeface="+mn-ea"/>
              </a:rPr>
              <a:t>sự</a:t>
            </a:r>
            <a:r>
              <a:rPr lang="en-US" sz="4000" dirty="0">
                <a:solidFill>
                  <a:schemeClr val="bg1"/>
                </a:solidFill>
                <a:sym typeface="+mn-ea"/>
              </a:rPr>
              <a:t> </a:t>
            </a:r>
            <a:r>
              <a:rPr lang="en-US" sz="4000" dirty="0" err="1">
                <a:solidFill>
                  <a:schemeClr val="bg1"/>
                </a:solidFill>
                <a:sym typeface="+mn-ea"/>
              </a:rPr>
              <a:t>tương</a:t>
            </a:r>
            <a:r>
              <a:rPr lang="en-US" sz="4000" dirty="0">
                <a:solidFill>
                  <a:schemeClr val="bg1"/>
                </a:solidFill>
                <a:sym typeface="+mn-ea"/>
              </a:rPr>
              <a:t> </a:t>
            </a:r>
            <a:r>
              <a:rPr lang="en-US" sz="4000" dirty="0" err="1">
                <a:solidFill>
                  <a:schemeClr val="bg1"/>
                </a:solidFill>
                <a:sym typeface="+mn-ea"/>
              </a:rPr>
              <a:t>tác</a:t>
            </a:r>
            <a:endParaRPr lang="en-US" sz="4000" dirty="0">
              <a:solidFill>
                <a:schemeClr val="bg1"/>
              </a:solidFill>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sym typeface="+mn-ea"/>
              </a:rPr>
              <a:t>Nhóm ca sử dụng của khách hàng</a:t>
            </a:r>
          </a:p>
        </p:txBody>
      </p:sp>
      <p:sp>
        <p:nvSpPr>
          <p:cNvPr id="100" name="Text Box 99"/>
          <p:cNvSpPr txBox="1"/>
          <p:nvPr/>
        </p:nvSpPr>
        <p:spPr>
          <a:xfrm>
            <a:off x="338455" y="1230630"/>
            <a:ext cx="5080000" cy="368300"/>
          </a:xfrm>
          <a:prstGeom prst="rect">
            <a:avLst/>
          </a:prstGeom>
          <a:noFill/>
          <a:ln w="9525">
            <a:noFill/>
          </a:ln>
        </p:spPr>
        <p:txBody>
          <a:bodyPr>
            <a:spAutoFit/>
          </a:bodyPr>
          <a:lstStyle/>
          <a:p>
            <a:pPr indent="0"/>
            <a:r>
              <a:rPr lang="en-US" b="0">
                <a:latin typeface="Calibri" panose="020F0502020204030204" charset="0"/>
              </a:rPr>
              <a:t>Ca sử dụng Thêm vào danh sách yêu thích</a:t>
            </a:r>
          </a:p>
        </p:txBody>
      </p:sp>
      <p:sp>
        <p:nvSpPr>
          <p:cNvPr id="2" name="Text Box 1"/>
          <p:cNvSpPr txBox="1"/>
          <p:nvPr/>
        </p:nvSpPr>
        <p:spPr>
          <a:xfrm>
            <a:off x="6091555" y="1230630"/>
            <a:ext cx="5080000" cy="368300"/>
          </a:xfrm>
          <a:prstGeom prst="rect">
            <a:avLst/>
          </a:prstGeom>
          <a:noFill/>
          <a:ln w="9525">
            <a:noFill/>
          </a:ln>
        </p:spPr>
        <p:txBody>
          <a:bodyPr>
            <a:spAutoFit/>
          </a:bodyPr>
          <a:lstStyle/>
          <a:p>
            <a:pPr indent="0"/>
            <a:r>
              <a:rPr lang="en-US" b="0">
                <a:latin typeface="Calibri" panose="020F0502020204030204" charset="0"/>
              </a:rPr>
              <a:t>Ca sử dụng Xem danh sách yêu thích</a:t>
            </a:r>
          </a:p>
        </p:txBody>
      </p:sp>
      <p:cxnSp>
        <p:nvCxnSpPr>
          <p:cNvPr id="6" name="Straight Connector 5"/>
          <p:cNvCxnSpPr/>
          <p:nvPr/>
        </p:nvCxnSpPr>
        <p:spPr>
          <a:xfrm>
            <a:off x="5842970" y="1292926"/>
            <a:ext cx="0" cy="4855504"/>
          </a:xfrm>
          <a:prstGeom prst="line">
            <a:avLst/>
          </a:prstGeom>
        </p:spPr>
        <p:style>
          <a:lnRef idx="3">
            <a:schemeClr val="accent1"/>
          </a:lnRef>
          <a:fillRef idx="0">
            <a:schemeClr val="accent1"/>
          </a:fillRef>
          <a:effectRef idx="2">
            <a:schemeClr val="accent1"/>
          </a:effectRef>
          <a:fontRef idx="minor">
            <a:schemeClr val="tx1"/>
          </a:fontRef>
        </p:style>
      </p:cxnSp>
      <p:pic>
        <p:nvPicPr>
          <p:cNvPr id="201" name="image106.png"/>
          <p:cNvPicPr>
            <a:picLocks noChangeAspect="1"/>
          </p:cNvPicPr>
          <p:nvPr/>
        </p:nvPicPr>
        <p:blipFill>
          <a:blip r:embed="rId2" cstate="print"/>
          <a:stretch>
            <a:fillRect/>
          </a:stretch>
        </p:blipFill>
        <p:spPr>
          <a:xfrm>
            <a:off x="90805" y="3150870"/>
            <a:ext cx="5534660" cy="1414145"/>
          </a:xfrm>
          <a:prstGeom prst="rect">
            <a:avLst/>
          </a:prstGeom>
        </p:spPr>
      </p:pic>
      <p:pic>
        <p:nvPicPr>
          <p:cNvPr id="205" name="image108.png" descr="Graphical user interface, text  Description automatically generated with medium confidence"/>
          <p:cNvPicPr>
            <a:picLocks noChangeAspect="1"/>
          </p:cNvPicPr>
          <p:nvPr/>
        </p:nvPicPr>
        <p:blipFill>
          <a:blip r:embed="rId3" cstate="print"/>
          <a:stretch>
            <a:fillRect/>
          </a:stretch>
        </p:blipFill>
        <p:spPr>
          <a:xfrm>
            <a:off x="6010910" y="2939733"/>
            <a:ext cx="5850890" cy="183578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sym typeface="+mn-ea"/>
              </a:rPr>
              <a:t>3.5 </a:t>
            </a:r>
            <a:r>
              <a:rPr lang="en-US" sz="4000" dirty="0" err="1">
                <a:solidFill>
                  <a:schemeClr val="bg1"/>
                </a:solidFill>
                <a:sym typeface="+mn-ea"/>
              </a:rPr>
              <a:t>Kiến</a:t>
            </a:r>
            <a:r>
              <a:rPr lang="en-US" sz="4000" dirty="0">
                <a:solidFill>
                  <a:schemeClr val="bg1"/>
                </a:solidFill>
                <a:sym typeface="+mn-ea"/>
              </a:rPr>
              <a:t> </a:t>
            </a:r>
            <a:r>
              <a:rPr lang="en-US" sz="4000" dirty="0" err="1">
                <a:solidFill>
                  <a:schemeClr val="bg1"/>
                </a:solidFill>
                <a:sym typeface="+mn-ea"/>
              </a:rPr>
              <a:t>trúc</a:t>
            </a:r>
            <a:r>
              <a:rPr lang="en-US" sz="4000" dirty="0">
                <a:solidFill>
                  <a:schemeClr val="bg1"/>
                </a:solidFill>
                <a:sym typeface="+mn-ea"/>
              </a:rPr>
              <a:t> </a:t>
            </a:r>
            <a:r>
              <a:rPr lang="en-US" sz="4000" dirty="0" err="1">
                <a:solidFill>
                  <a:schemeClr val="bg1"/>
                </a:solidFill>
                <a:sym typeface="+mn-ea"/>
              </a:rPr>
              <a:t>tổng</a:t>
            </a:r>
            <a:r>
              <a:rPr lang="en-US" sz="4000" dirty="0">
                <a:solidFill>
                  <a:schemeClr val="bg1"/>
                </a:solidFill>
                <a:sym typeface="+mn-ea"/>
              </a:rPr>
              <a:t> </a:t>
            </a:r>
            <a:r>
              <a:rPr lang="en-US" sz="4000" dirty="0" err="1">
                <a:solidFill>
                  <a:schemeClr val="bg1"/>
                </a:solidFill>
                <a:sym typeface="+mn-ea"/>
              </a:rPr>
              <a:t>thể</a:t>
            </a:r>
            <a:r>
              <a:rPr lang="en-US" sz="4000" dirty="0">
                <a:solidFill>
                  <a:schemeClr val="bg1"/>
                </a:solidFill>
                <a:sym typeface="+mn-ea"/>
              </a:rPr>
              <a:t> </a:t>
            </a:r>
            <a:r>
              <a:rPr lang="en-US" sz="4000" dirty="0" err="1">
                <a:solidFill>
                  <a:schemeClr val="bg1"/>
                </a:solidFill>
                <a:sym typeface="+mn-ea"/>
              </a:rPr>
              <a:t>hệ</a:t>
            </a:r>
            <a:r>
              <a:rPr lang="en-US" sz="4000" dirty="0">
                <a:solidFill>
                  <a:schemeClr val="bg1"/>
                </a:solidFill>
                <a:sym typeface="+mn-ea"/>
              </a:rPr>
              <a:t> </a:t>
            </a:r>
            <a:r>
              <a:rPr lang="en-US" sz="4000" dirty="0" err="1">
                <a:solidFill>
                  <a:schemeClr val="bg1"/>
                </a:solidFill>
                <a:sym typeface="+mn-ea"/>
              </a:rPr>
              <a:t>thống</a:t>
            </a:r>
            <a:endParaRPr lang="en-US" sz="4000" dirty="0">
              <a:solidFill>
                <a:schemeClr val="bg1"/>
              </a:solidFill>
              <a:sym typeface="+mn-ea"/>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sym typeface="+mn-ea"/>
              </a:rPr>
              <a:t>Kiến trúc phân tầng của hệ thống được thể hiện trong hình vẽ sau đây</a:t>
            </a:r>
          </a:p>
        </p:txBody>
      </p:sp>
      <p:pic>
        <p:nvPicPr>
          <p:cNvPr id="233" name="image121.png" descr="Graphical user interface  Description automatically generated with medium confidence"/>
          <p:cNvPicPr>
            <a:picLocks noChangeAspect="1"/>
          </p:cNvPicPr>
          <p:nvPr/>
        </p:nvPicPr>
        <p:blipFill>
          <a:blip r:embed="rId2" cstate="print"/>
          <a:stretch>
            <a:fillRect/>
          </a:stretch>
        </p:blipFill>
        <p:spPr>
          <a:xfrm>
            <a:off x="3914775" y="1230630"/>
            <a:ext cx="4177665" cy="51269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440" y="-212810"/>
            <a:ext cx="10972440" cy="1144800"/>
          </a:xfrm>
        </p:spPr>
        <p:txBody>
          <a:bodyPr/>
          <a:lstStyle/>
          <a:p>
            <a:r>
              <a:rPr lang="en-US">
                <a:solidFill>
                  <a:schemeClr val="bg1"/>
                </a:solidFill>
              </a:rPr>
              <a:t>1.1 Đặt vấn đề</a:t>
            </a:r>
          </a:p>
        </p:txBody>
      </p:sp>
      <p:sp>
        <p:nvSpPr>
          <p:cNvPr id="3" name="Subtitle 2"/>
          <p:cNvSpPr>
            <a:spLocks noGrp="1"/>
          </p:cNvSpPr>
          <p:nvPr>
            <p:ph type="subTitle"/>
          </p:nvPr>
        </p:nvSpPr>
        <p:spPr>
          <a:xfrm>
            <a:off x="1271270" y="1620520"/>
            <a:ext cx="9771380" cy="4655820"/>
          </a:xfrm>
        </p:spPr>
        <p:txBody>
          <a:bodyPr/>
          <a:lstStyle/>
          <a:p>
            <a:r>
              <a:rPr lang="en-US" sz="2000">
                <a:latin typeface="Times New Roman" panose="02020603050405020304" charset="0"/>
                <a:cs typeface="Times New Roman" panose="02020603050405020304" charset="0"/>
              </a:rPr>
              <a:t>Từ nhiều năm trở lại đây, thị trường đồ ăn nhanh tại Việt Nam đã phát triển mạnh mẽ, đồng thời Internet cũng phát triển rất nhanh. Điều này đã tạo điều kiện thuận lợi cho việc mua bán thực phẩm trực tuyến, giúp người tiêu dùng có thể dễ dàng đặt hàng qua mạng.</a:t>
            </a:r>
          </a:p>
          <a:p>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Đặc biệt, trong bối cảnh dịch Covid-19 gây khó khăn cho các hoạt động kinh doanh truyền thống, việc thiết kế một website bán đồ ăn nhanh trở thành yêu cầu cấp bách. Hệ thống bán đồ ăn nhanh trực tuyến này sẽ giúp khách hàng có thể dễ dàng lựa chọn các sản phẩm mà họ muốn mua và đặt hàng một cách thuận tiện.</a:t>
            </a:r>
          </a:p>
          <a:p>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Đồng thời, hệ thống này cũng sẽ mang lại lợi ích kinh doanh cho các cửa hàng, giúp tăng thêm lợi nhuận thông qua việc bán hàng trực tuyến và tiếp cận được nhiều khách hàng hơn.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sym typeface="+mn-ea"/>
              </a:rPr>
              <a:t>3.6 </a:t>
            </a:r>
            <a:r>
              <a:rPr lang="en-US" sz="4000" dirty="0" err="1">
                <a:solidFill>
                  <a:schemeClr val="bg1"/>
                </a:solidFill>
                <a:sym typeface="+mn-ea"/>
              </a:rPr>
              <a:t>Thiết</a:t>
            </a:r>
            <a:r>
              <a:rPr lang="en-US" sz="4000" dirty="0">
                <a:solidFill>
                  <a:schemeClr val="bg1"/>
                </a:solidFill>
                <a:sym typeface="+mn-ea"/>
              </a:rPr>
              <a:t> </a:t>
            </a:r>
            <a:r>
              <a:rPr lang="en-US" sz="4000" dirty="0" err="1">
                <a:solidFill>
                  <a:schemeClr val="bg1"/>
                </a:solidFill>
                <a:sym typeface="+mn-ea"/>
              </a:rPr>
              <a:t>kế</a:t>
            </a:r>
            <a:r>
              <a:rPr lang="en-US" sz="4000" dirty="0">
                <a:solidFill>
                  <a:schemeClr val="bg1"/>
                </a:solidFill>
                <a:sym typeface="+mn-ea"/>
              </a:rPr>
              <a:t> chi </a:t>
            </a:r>
            <a:r>
              <a:rPr lang="en-US" sz="4000" dirty="0" err="1">
                <a:solidFill>
                  <a:schemeClr val="bg1"/>
                </a:solidFill>
                <a:sym typeface="+mn-ea"/>
              </a:rPr>
              <a:t>tiết</a:t>
            </a:r>
            <a:r>
              <a:rPr lang="en-US" sz="4000" dirty="0">
                <a:solidFill>
                  <a:schemeClr val="bg1"/>
                </a:solidFill>
                <a:sym typeface="+mn-ea"/>
              </a:rPr>
              <a:t> </a:t>
            </a:r>
            <a:r>
              <a:rPr lang="en-US" sz="4000" dirty="0" err="1">
                <a:solidFill>
                  <a:schemeClr val="bg1"/>
                </a:solidFill>
                <a:sym typeface="+mn-ea"/>
              </a:rPr>
              <a:t>lớp</a:t>
            </a:r>
            <a:endParaRPr lang="en-US" sz="4000" dirty="0">
              <a:solidFill>
                <a:schemeClr val="bg1"/>
              </a:solidFill>
              <a:sym typeface="+mn-ea"/>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sym typeface="+mn-ea"/>
              </a:rPr>
              <a:t>Sơ đồ gói</a:t>
            </a:r>
          </a:p>
        </p:txBody>
      </p:sp>
      <p:pic>
        <p:nvPicPr>
          <p:cNvPr id="235" name="image122.png" descr="Diagram  Description automatically generated"/>
          <p:cNvPicPr>
            <a:picLocks noChangeAspect="1"/>
          </p:cNvPicPr>
          <p:nvPr/>
        </p:nvPicPr>
        <p:blipFill>
          <a:blip r:embed="rId2" cstate="print"/>
          <a:stretch>
            <a:fillRect/>
          </a:stretch>
        </p:blipFill>
        <p:spPr>
          <a:xfrm>
            <a:off x="3484880" y="2085975"/>
            <a:ext cx="4792345" cy="268668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sym typeface="+mn-ea"/>
              </a:rPr>
              <a:t>3.6.Thiết </a:t>
            </a:r>
            <a:r>
              <a:rPr lang="en-US" sz="4000" dirty="0" err="1">
                <a:solidFill>
                  <a:schemeClr val="bg1"/>
                </a:solidFill>
                <a:sym typeface="+mn-ea"/>
              </a:rPr>
              <a:t>kế</a:t>
            </a:r>
            <a:r>
              <a:rPr lang="en-US" sz="4000" dirty="0">
                <a:solidFill>
                  <a:schemeClr val="bg1"/>
                </a:solidFill>
                <a:sym typeface="+mn-ea"/>
              </a:rPr>
              <a:t> chi </a:t>
            </a:r>
            <a:r>
              <a:rPr lang="en-US" sz="4000" dirty="0" err="1">
                <a:solidFill>
                  <a:schemeClr val="bg1"/>
                </a:solidFill>
                <a:sym typeface="+mn-ea"/>
              </a:rPr>
              <a:t>tiết</a:t>
            </a:r>
            <a:r>
              <a:rPr lang="en-US" sz="4000" dirty="0">
                <a:solidFill>
                  <a:schemeClr val="bg1"/>
                </a:solidFill>
                <a:sym typeface="+mn-ea"/>
              </a:rPr>
              <a:t> </a:t>
            </a:r>
            <a:r>
              <a:rPr lang="en-US" sz="4000" dirty="0" err="1">
                <a:solidFill>
                  <a:schemeClr val="bg1"/>
                </a:solidFill>
                <a:sym typeface="+mn-ea"/>
              </a:rPr>
              <a:t>lớp</a:t>
            </a:r>
            <a:endParaRPr lang="en-US" sz="4000" dirty="0">
              <a:solidFill>
                <a:schemeClr val="bg1"/>
              </a:solidFill>
              <a:sym typeface="+mn-ea"/>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sym typeface="+mn-ea"/>
              </a:rPr>
              <a:t>Sơ đồ tổng quan gói model</a:t>
            </a:r>
          </a:p>
        </p:txBody>
      </p:sp>
      <p:sp>
        <p:nvSpPr>
          <p:cNvPr id="100" name="Text Box 99"/>
          <p:cNvSpPr txBox="1"/>
          <p:nvPr/>
        </p:nvSpPr>
        <p:spPr>
          <a:xfrm>
            <a:off x="523240" y="1230630"/>
            <a:ext cx="11426190" cy="460375"/>
          </a:xfrm>
          <a:prstGeom prst="rect">
            <a:avLst/>
          </a:prstGeom>
          <a:noFill/>
          <a:ln w="9525">
            <a:noFill/>
          </a:ln>
        </p:spPr>
        <p:txBody>
          <a:bodyPr wrap="square">
            <a:spAutoFit/>
          </a:bodyPr>
          <a:lstStyle/>
          <a:p>
            <a:pPr indent="0"/>
            <a:r>
              <a:rPr lang="en-US" sz="2400" b="0">
                <a:latin typeface="Times New Roman" panose="02020603050405020304" charset="0"/>
                <a:cs typeface="Times New Roman" panose="02020603050405020304" charset="0"/>
              </a:rPr>
              <a:t>Gói model chứa các lớp thực thể quản lý các dữ liệu cần thiết cho hoạt động của hệ thống</a:t>
            </a:r>
            <a:endParaRPr lang="en-US" sz="2400">
              <a:latin typeface="Times New Roman" panose="02020603050405020304" charset="0"/>
              <a:cs typeface="Times New Roman" panose="02020603050405020304" charset="0"/>
            </a:endParaRPr>
          </a:p>
        </p:txBody>
      </p:sp>
      <p:pic>
        <p:nvPicPr>
          <p:cNvPr id="237" name="image123.png" descr="Diagram, schematic  Description automatically generated"/>
          <p:cNvPicPr>
            <a:picLocks noChangeAspect="1"/>
          </p:cNvPicPr>
          <p:nvPr/>
        </p:nvPicPr>
        <p:blipFill>
          <a:blip r:embed="rId2" cstate="print"/>
          <a:stretch>
            <a:fillRect/>
          </a:stretch>
        </p:blipFill>
        <p:spPr>
          <a:xfrm>
            <a:off x="2139315" y="1895475"/>
            <a:ext cx="8193405" cy="437324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sym typeface="+mn-ea"/>
              </a:rPr>
              <a:t>3.6.Thiết </a:t>
            </a:r>
            <a:r>
              <a:rPr lang="en-US" sz="4000" dirty="0" err="1">
                <a:solidFill>
                  <a:schemeClr val="bg1"/>
                </a:solidFill>
                <a:sym typeface="+mn-ea"/>
              </a:rPr>
              <a:t>kế</a:t>
            </a:r>
            <a:r>
              <a:rPr lang="en-US" sz="4000" dirty="0">
                <a:solidFill>
                  <a:schemeClr val="bg1"/>
                </a:solidFill>
                <a:sym typeface="+mn-ea"/>
              </a:rPr>
              <a:t> chi </a:t>
            </a:r>
            <a:r>
              <a:rPr lang="en-US" sz="4000" dirty="0" err="1">
                <a:solidFill>
                  <a:schemeClr val="bg1"/>
                </a:solidFill>
                <a:sym typeface="+mn-ea"/>
              </a:rPr>
              <a:t>tiết</a:t>
            </a:r>
            <a:r>
              <a:rPr lang="en-US" sz="4000" dirty="0">
                <a:solidFill>
                  <a:schemeClr val="bg1"/>
                </a:solidFill>
                <a:sym typeface="+mn-ea"/>
              </a:rPr>
              <a:t> </a:t>
            </a:r>
            <a:r>
              <a:rPr lang="en-US" sz="4000" dirty="0" err="1">
                <a:solidFill>
                  <a:schemeClr val="bg1"/>
                </a:solidFill>
                <a:sym typeface="+mn-ea"/>
              </a:rPr>
              <a:t>lớp</a:t>
            </a:r>
            <a:endParaRPr lang="en-US" sz="4000" dirty="0">
              <a:solidFill>
                <a:schemeClr val="bg1"/>
              </a:solidFill>
              <a:sym typeface="+mn-ea"/>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sym typeface="+mn-ea"/>
              </a:rPr>
              <a:t>Sơ đồ tổng quan gói Control</a:t>
            </a:r>
          </a:p>
        </p:txBody>
      </p:sp>
      <p:sp>
        <p:nvSpPr>
          <p:cNvPr id="100" name="Text Box 99"/>
          <p:cNvSpPr txBox="1"/>
          <p:nvPr/>
        </p:nvSpPr>
        <p:spPr>
          <a:xfrm>
            <a:off x="523240" y="1230630"/>
            <a:ext cx="11426190" cy="460375"/>
          </a:xfrm>
          <a:prstGeom prst="rect">
            <a:avLst/>
          </a:prstGeom>
          <a:noFill/>
          <a:ln w="9525">
            <a:noFill/>
          </a:ln>
        </p:spPr>
        <p:txBody>
          <a:bodyPr wrap="square">
            <a:spAutoFit/>
          </a:bodyPr>
          <a:lstStyle/>
          <a:p>
            <a:pPr indent="0"/>
            <a:r>
              <a:rPr lang="en-US" sz="2400" b="0">
                <a:latin typeface="Times New Roman" panose="02020603050405020304" charset="0"/>
                <a:cs typeface="Times New Roman" panose="02020603050405020304" charset="0"/>
              </a:rPr>
              <a:t>Gói Control bao gồm các lớp điề khiển quản lý các luồng xử lý nghiệp vụ</a:t>
            </a:r>
          </a:p>
        </p:txBody>
      </p:sp>
      <p:pic>
        <p:nvPicPr>
          <p:cNvPr id="239" name="image124.png" descr="Diagram  Description automatically generated"/>
          <p:cNvPicPr>
            <a:picLocks noChangeAspect="1"/>
          </p:cNvPicPr>
          <p:nvPr/>
        </p:nvPicPr>
        <p:blipFill>
          <a:blip r:embed="rId2" cstate="print"/>
          <a:stretch>
            <a:fillRect/>
          </a:stretch>
        </p:blipFill>
        <p:spPr>
          <a:xfrm>
            <a:off x="2360295" y="1691005"/>
            <a:ext cx="7308850" cy="450723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sym typeface="+mn-ea"/>
              </a:rPr>
              <a:t>3.6.Thiết </a:t>
            </a:r>
            <a:r>
              <a:rPr lang="en-US" sz="4000" dirty="0" err="1">
                <a:solidFill>
                  <a:schemeClr val="bg1"/>
                </a:solidFill>
                <a:sym typeface="+mn-ea"/>
              </a:rPr>
              <a:t>kế</a:t>
            </a:r>
            <a:r>
              <a:rPr lang="en-US" sz="4000" dirty="0">
                <a:solidFill>
                  <a:schemeClr val="bg1"/>
                </a:solidFill>
                <a:sym typeface="+mn-ea"/>
              </a:rPr>
              <a:t> chi </a:t>
            </a:r>
            <a:r>
              <a:rPr lang="en-US" sz="4000" dirty="0" err="1">
                <a:solidFill>
                  <a:schemeClr val="bg1"/>
                </a:solidFill>
                <a:sym typeface="+mn-ea"/>
              </a:rPr>
              <a:t>tiết</a:t>
            </a:r>
            <a:r>
              <a:rPr lang="en-US" sz="4000" dirty="0">
                <a:solidFill>
                  <a:schemeClr val="bg1"/>
                </a:solidFill>
                <a:sym typeface="+mn-ea"/>
              </a:rPr>
              <a:t> </a:t>
            </a:r>
            <a:r>
              <a:rPr lang="en-US" sz="4000" dirty="0" err="1">
                <a:solidFill>
                  <a:schemeClr val="bg1"/>
                </a:solidFill>
                <a:sym typeface="+mn-ea"/>
              </a:rPr>
              <a:t>lớp</a:t>
            </a:r>
            <a:endParaRPr lang="en-US" sz="4000" dirty="0">
              <a:solidFill>
                <a:schemeClr val="bg1"/>
              </a:solidFill>
              <a:sym typeface="+mn-ea"/>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sym typeface="+mn-ea"/>
              </a:rPr>
              <a:t>Sơ đồ tổng quan của gói View</a:t>
            </a:r>
          </a:p>
        </p:txBody>
      </p:sp>
      <p:sp>
        <p:nvSpPr>
          <p:cNvPr id="100" name="Text Box 99"/>
          <p:cNvSpPr txBox="1"/>
          <p:nvPr/>
        </p:nvSpPr>
        <p:spPr>
          <a:xfrm>
            <a:off x="523240" y="1230630"/>
            <a:ext cx="11426190" cy="829945"/>
          </a:xfrm>
          <a:prstGeom prst="rect">
            <a:avLst/>
          </a:prstGeom>
          <a:noFill/>
          <a:ln w="9525">
            <a:noFill/>
          </a:ln>
        </p:spPr>
        <p:txBody>
          <a:bodyPr wrap="square">
            <a:spAutoFit/>
          </a:bodyPr>
          <a:lstStyle/>
          <a:p>
            <a:pPr indent="0"/>
            <a:r>
              <a:rPr lang="en-US" sz="2400" b="0">
                <a:latin typeface="Times New Roman" panose="02020603050405020304" charset="0"/>
                <a:cs typeface="Times New Roman" panose="02020603050405020304" charset="0"/>
              </a:rPr>
              <a:t>Gói View bao gồm các lớp quản lý các thành phần giao diện tương tác giữa người dùng và hệ thống</a:t>
            </a:r>
          </a:p>
        </p:txBody>
      </p:sp>
      <p:pic>
        <p:nvPicPr>
          <p:cNvPr id="241" name="image125.png" descr="A close-up of a document  Description automatically generated with medium confidence"/>
          <p:cNvPicPr>
            <a:picLocks noChangeAspect="1"/>
          </p:cNvPicPr>
          <p:nvPr/>
        </p:nvPicPr>
        <p:blipFill>
          <a:blip r:embed="rId2" cstate="print"/>
          <a:stretch>
            <a:fillRect/>
          </a:stretch>
        </p:blipFill>
        <p:spPr>
          <a:xfrm>
            <a:off x="3808095" y="1725930"/>
            <a:ext cx="6005195" cy="464566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sym typeface="+mn-ea"/>
              </a:rPr>
              <a:t>3.6. </a:t>
            </a:r>
            <a:r>
              <a:rPr lang="en-US" sz="4000" dirty="0" err="1">
                <a:solidFill>
                  <a:schemeClr val="bg1"/>
                </a:solidFill>
                <a:sym typeface="+mn-ea"/>
              </a:rPr>
              <a:t>Thiết</a:t>
            </a:r>
            <a:r>
              <a:rPr lang="en-US" sz="4000" dirty="0">
                <a:solidFill>
                  <a:schemeClr val="bg1"/>
                </a:solidFill>
                <a:sym typeface="+mn-ea"/>
              </a:rPr>
              <a:t> </a:t>
            </a:r>
            <a:r>
              <a:rPr lang="en-US" sz="4000" dirty="0" err="1">
                <a:solidFill>
                  <a:schemeClr val="bg1"/>
                </a:solidFill>
                <a:sym typeface="+mn-ea"/>
              </a:rPr>
              <a:t>kế</a:t>
            </a:r>
            <a:r>
              <a:rPr lang="en-US" sz="4000" dirty="0">
                <a:solidFill>
                  <a:schemeClr val="bg1"/>
                </a:solidFill>
                <a:sym typeface="+mn-ea"/>
              </a:rPr>
              <a:t> </a:t>
            </a:r>
            <a:r>
              <a:rPr lang="en-US" sz="4000" dirty="0" err="1">
                <a:solidFill>
                  <a:schemeClr val="bg1"/>
                </a:solidFill>
                <a:sym typeface="+mn-ea"/>
              </a:rPr>
              <a:t>cơ</a:t>
            </a:r>
            <a:r>
              <a:rPr lang="en-US" sz="4000" dirty="0">
                <a:solidFill>
                  <a:schemeClr val="bg1"/>
                </a:solidFill>
                <a:sym typeface="+mn-ea"/>
              </a:rPr>
              <a:t> </a:t>
            </a:r>
            <a:r>
              <a:rPr lang="en-US" sz="4000" dirty="0" err="1">
                <a:solidFill>
                  <a:schemeClr val="bg1"/>
                </a:solidFill>
                <a:sym typeface="+mn-ea"/>
              </a:rPr>
              <a:t>sở</a:t>
            </a:r>
            <a:r>
              <a:rPr lang="en-US" sz="4000" dirty="0">
                <a:solidFill>
                  <a:schemeClr val="bg1"/>
                </a:solidFill>
                <a:sym typeface="+mn-ea"/>
              </a:rPr>
              <a:t> </a:t>
            </a:r>
            <a:r>
              <a:rPr lang="en-US" sz="4000" dirty="0" err="1">
                <a:solidFill>
                  <a:schemeClr val="bg1"/>
                </a:solidFill>
                <a:sym typeface="+mn-ea"/>
              </a:rPr>
              <a:t>dữ</a:t>
            </a:r>
            <a:r>
              <a:rPr lang="en-US" sz="4000" dirty="0">
                <a:solidFill>
                  <a:schemeClr val="bg1"/>
                </a:solidFill>
                <a:sym typeface="+mn-ea"/>
              </a:rPr>
              <a:t> </a:t>
            </a:r>
            <a:r>
              <a:rPr lang="en-US" sz="4000" dirty="0" err="1">
                <a:solidFill>
                  <a:schemeClr val="bg1"/>
                </a:solidFill>
                <a:sym typeface="+mn-ea"/>
              </a:rPr>
              <a:t>liệu</a:t>
            </a:r>
            <a:endParaRPr lang="en-US" sz="4000" dirty="0">
              <a:solidFill>
                <a:schemeClr val="bg1"/>
              </a:solidFill>
              <a:sym typeface="+mn-ea"/>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sym typeface="+mn-ea"/>
              </a:rPr>
              <a:t>Sơ đồ quan hệ bảng dữ liệu</a:t>
            </a:r>
          </a:p>
        </p:txBody>
      </p:sp>
      <p:pic>
        <p:nvPicPr>
          <p:cNvPr id="243" name="image126.png" descr="Graphical user interface, application, Teams  Description automatically generated"/>
          <p:cNvPicPr>
            <a:picLocks noChangeAspect="1"/>
          </p:cNvPicPr>
          <p:nvPr/>
        </p:nvPicPr>
        <p:blipFill>
          <a:blip r:embed="rId2" cstate="print"/>
          <a:stretch>
            <a:fillRect/>
          </a:stretch>
        </p:blipFill>
        <p:spPr>
          <a:xfrm>
            <a:off x="678815" y="1703070"/>
            <a:ext cx="10834370" cy="411162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sym typeface="+mn-ea"/>
              </a:rPr>
              <a:t>3.6 </a:t>
            </a:r>
            <a:r>
              <a:rPr lang="en-US" sz="4000" dirty="0" err="1">
                <a:solidFill>
                  <a:schemeClr val="bg1"/>
                </a:solidFill>
                <a:sym typeface="+mn-ea"/>
              </a:rPr>
              <a:t>Thiết</a:t>
            </a:r>
            <a:r>
              <a:rPr lang="en-US" sz="4000" dirty="0">
                <a:solidFill>
                  <a:schemeClr val="bg1"/>
                </a:solidFill>
                <a:sym typeface="+mn-ea"/>
              </a:rPr>
              <a:t> </a:t>
            </a:r>
            <a:r>
              <a:rPr lang="en-US" sz="4000" dirty="0" err="1">
                <a:solidFill>
                  <a:schemeClr val="bg1"/>
                </a:solidFill>
                <a:sym typeface="+mn-ea"/>
              </a:rPr>
              <a:t>kế</a:t>
            </a:r>
            <a:r>
              <a:rPr lang="en-US" sz="4000" dirty="0">
                <a:solidFill>
                  <a:schemeClr val="bg1"/>
                </a:solidFill>
                <a:sym typeface="+mn-ea"/>
              </a:rPr>
              <a:t> </a:t>
            </a:r>
            <a:r>
              <a:rPr lang="en-US" sz="4000" dirty="0" err="1">
                <a:solidFill>
                  <a:schemeClr val="bg1"/>
                </a:solidFill>
                <a:sym typeface="+mn-ea"/>
              </a:rPr>
              <a:t>cơ</a:t>
            </a:r>
            <a:r>
              <a:rPr lang="en-US" sz="4000" dirty="0">
                <a:solidFill>
                  <a:schemeClr val="bg1"/>
                </a:solidFill>
                <a:sym typeface="+mn-ea"/>
              </a:rPr>
              <a:t> </a:t>
            </a:r>
            <a:r>
              <a:rPr lang="en-US" sz="4000" dirty="0" err="1">
                <a:solidFill>
                  <a:schemeClr val="bg1"/>
                </a:solidFill>
                <a:sym typeface="+mn-ea"/>
              </a:rPr>
              <a:t>sở</a:t>
            </a:r>
            <a:r>
              <a:rPr lang="en-US" sz="4000" dirty="0">
                <a:solidFill>
                  <a:schemeClr val="bg1"/>
                </a:solidFill>
                <a:sym typeface="+mn-ea"/>
              </a:rPr>
              <a:t> </a:t>
            </a:r>
            <a:r>
              <a:rPr lang="en-US" sz="4000" dirty="0" err="1">
                <a:solidFill>
                  <a:schemeClr val="bg1"/>
                </a:solidFill>
                <a:sym typeface="+mn-ea"/>
              </a:rPr>
              <a:t>dữ</a:t>
            </a:r>
            <a:r>
              <a:rPr lang="en-US" sz="4000" dirty="0">
                <a:solidFill>
                  <a:schemeClr val="bg1"/>
                </a:solidFill>
                <a:sym typeface="+mn-ea"/>
              </a:rPr>
              <a:t> </a:t>
            </a:r>
            <a:r>
              <a:rPr lang="en-US" sz="4000" dirty="0" err="1">
                <a:solidFill>
                  <a:schemeClr val="bg1"/>
                </a:solidFill>
                <a:sym typeface="+mn-ea"/>
              </a:rPr>
              <a:t>liệu</a:t>
            </a:r>
            <a:endParaRPr lang="en-US" sz="4000" dirty="0">
              <a:solidFill>
                <a:schemeClr val="bg1"/>
              </a:solidFill>
              <a:sym typeface="+mn-ea"/>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sym typeface="+mn-ea"/>
              </a:rPr>
              <a:t>Sơ đồ quan hệ bảng dữ liệu</a:t>
            </a:r>
          </a:p>
        </p:txBody>
      </p:sp>
      <p:pic>
        <p:nvPicPr>
          <p:cNvPr id="243" name="image126.png" descr="Graphical user interface, application, Teams  Description automatically generated"/>
          <p:cNvPicPr>
            <a:picLocks noChangeAspect="1"/>
          </p:cNvPicPr>
          <p:nvPr/>
        </p:nvPicPr>
        <p:blipFill>
          <a:blip r:embed="rId2" cstate="print"/>
          <a:stretch>
            <a:fillRect/>
          </a:stretch>
        </p:blipFill>
        <p:spPr>
          <a:xfrm>
            <a:off x="678815" y="1703070"/>
            <a:ext cx="10834370" cy="411162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sym typeface="+mn-ea"/>
              </a:rPr>
              <a:t>3.6 </a:t>
            </a:r>
            <a:r>
              <a:rPr lang="en-US" sz="4000" dirty="0" err="1">
                <a:solidFill>
                  <a:schemeClr val="bg1"/>
                </a:solidFill>
                <a:sym typeface="+mn-ea"/>
              </a:rPr>
              <a:t>Thiết</a:t>
            </a:r>
            <a:r>
              <a:rPr lang="en-US" sz="4000" dirty="0">
                <a:solidFill>
                  <a:schemeClr val="bg1"/>
                </a:solidFill>
                <a:sym typeface="+mn-ea"/>
              </a:rPr>
              <a:t> </a:t>
            </a:r>
            <a:r>
              <a:rPr lang="en-US" sz="4000" dirty="0" err="1">
                <a:solidFill>
                  <a:schemeClr val="bg1"/>
                </a:solidFill>
                <a:sym typeface="+mn-ea"/>
              </a:rPr>
              <a:t>kế</a:t>
            </a:r>
            <a:r>
              <a:rPr lang="en-US" sz="4000" dirty="0">
                <a:solidFill>
                  <a:schemeClr val="bg1"/>
                </a:solidFill>
                <a:sym typeface="+mn-ea"/>
              </a:rPr>
              <a:t> </a:t>
            </a:r>
            <a:r>
              <a:rPr lang="en-US" sz="4000" dirty="0" err="1">
                <a:solidFill>
                  <a:schemeClr val="bg1"/>
                </a:solidFill>
                <a:sym typeface="+mn-ea"/>
              </a:rPr>
              <a:t>cơ</a:t>
            </a:r>
            <a:r>
              <a:rPr lang="en-US" sz="4000" dirty="0">
                <a:solidFill>
                  <a:schemeClr val="bg1"/>
                </a:solidFill>
                <a:sym typeface="+mn-ea"/>
              </a:rPr>
              <a:t> </a:t>
            </a:r>
            <a:r>
              <a:rPr lang="en-US" sz="4000" dirty="0" err="1">
                <a:solidFill>
                  <a:schemeClr val="bg1"/>
                </a:solidFill>
                <a:sym typeface="+mn-ea"/>
              </a:rPr>
              <a:t>sở</a:t>
            </a:r>
            <a:r>
              <a:rPr lang="en-US" sz="4000" dirty="0">
                <a:solidFill>
                  <a:schemeClr val="bg1"/>
                </a:solidFill>
                <a:sym typeface="+mn-ea"/>
              </a:rPr>
              <a:t> </a:t>
            </a:r>
            <a:r>
              <a:rPr lang="en-US" sz="4000" dirty="0" err="1">
                <a:solidFill>
                  <a:schemeClr val="bg1"/>
                </a:solidFill>
                <a:sym typeface="+mn-ea"/>
              </a:rPr>
              <a:t>dữ</a:t>
            </a:r>
            <a:r>
              <a:rPr lang="en-US" sz="4000" dirty="0">
                <a:solidFill>
                  <a:schemeClr val="bg1"/>
                </a:solidFill>
                <a:sym typeface="+mn-ea"/>
              </a:rPr>
              <a:t> </a:t>
            </a:r>
            <a:r>
              <a:rPr lang="en-US" sz="4000" dirty="0" err="1">
                <a:solidFill>
                  <a:schemeClr val="bg1"/>
                </a:solidFill>
                <a:sym typeface="+mn-ea"/>
              </a:rPr>
              <a:t>liệu</a:t>
            </a:r>
            <a:endParaRPr lang="en-US" sz="4000" dirty="0">
              <a:solidFill>
                <a:schemeClr val="bg1"/>
              </a:solidFill>
              <a:sym typeface="+mn-ea"/>
            </a:endParaRPr>
          </a:p>
        </p:txBody>
      </p:sp>
      <p:sp>
        <p:nvSpPr>
          <p:cNvPr id="4"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sym typeface="+mn-ea"/>
              </a:rPr>
              <a:t>Danh sách các bảng dữ liệu</a:t>
            </a:r>
          </a:p>
        </p:txBody>
      </p:sp>
      <p:pic>
        <p:nvPicPr>
          <p:cNvPr id="2" name="Picture 1"/>
          <p:cNvPicPr>
            <a:picLocks noChangeAspect="1"/>
          </p:cNvPicPr>
          <p:nvPr/>
        </p:nvPicPr>
        <p:blipFill>
          <a:blip r:embed="rId2"/>
          <a:stretch>
            <a:fillRect/>
          </a:stretch>
        </p:blipFill>
        <p:spPr>
          <a:xfrm>
            <a:off x="2378710" y="1870710"/>
            <a:ext cx="7240905" cy="353822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9080" y="2487930"/>
            <a:ext cx="7282180" cy="1113155"/>
          </a:xfrm>
        </p:spPr>
        <p:txBody>
          <a:bodyPr vert="horz" lIns="91440" tIns="45720" rIns="91440" bIns="45720" rtlCol="0" anchor="b">
            <a:noAutofit/>
          </a:bodyPr>
          <a:lstStyle/>
          <a:p>
            <a:pPr>
              <a:lnSpc>
                <a:spcPct val="120000"/>
              </a:lnSpc>
            </a:pPr>
            <a:r>
              <a:rPr lang="en-US" sz="6600" dirty="0">
                <a:ln w="22225">
                  <a:solidFill>
                    <a:schemeClr val="tx1"/>
                  </a:solidFill>
                  <a:miter lim="800000"/>
                </a:ln>
                <a:latin typeface="Times New Roman" panose="02020603050405020304" charset="0"/>
                <a:cs typeface="Times New Roman" panose="02020603050405020304" charset="0"/>
              </a:rPr>
              <a:t>4.Thiết </a:t>
            </a:r>
            <a:r>
              <a:rPr lang="en-US" sz="6600" dirty="0" err="1">
                <a:ln w="22225">
                  <a:solidFill>
                    <a:schemeClr val="tx1"/>
                  </a:solidFill>
                  <a:miter lim="800000"/>
                </a:ln>
                <a:latin typeface="Times New Roman" panose="02020603050405020304" charset="0"/>
                <a:cs typeface="Times New Roman" panose="02020603050405020304" charset="0"/>
              </a:rPr>
              <a:t>kế</a:t>
            </a:r>
            <a:r>
              <a:rPr lang="en-US" sz="6600" dirty="0">
                <a:ln w="22225">
                  <a:solidFill>
                    <a:schemeClr val="tx1"/>
                  </a:solidFill>
                  <a:miter lim="800000"/>
                </a:ln>
                <a:latin typeface="Times New Roman" panose="02020603050405020304" charset="0"/>
                <a:cs typeface="Times New Roman" panose="02020603050405020304" charset="0"/>
              </a:rPr>
              <a:t> </a:t>
            </a:r>
          </a:p>
        </p:txBody>
      </p:sp>
    </p:spTree>
    <p:extLst>
      <p:ext uri="{BB962C8B-B14F-4D97-AF65-F5344CB8AC3E}">
        <p14:creationId xmlns:p14="http://schemas.microsoft.com/office/powerpoint/2010/main" val="206728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4.1 </a:t>
            </a:r>
            <a:r>
              <a:rPr lang="en-US" sz="4000" dirty="0" err="1">
                <a:solidFill>
                  <a:schemeClr val="bg1"/>
                </a:solidFill>
              </a:rPr>
              <a:t>Thiết</a:t>
            </a:r>
            <a:r>
              <a:rPr lang="en-US" sz="4000" dirty="0">
                <a:solidFill>
                  <a:schemeClr val="bg1"/>
                </a:solidFill>
              </a:rPr>
              <a:t> </a:t>
            </a:r>
            <a:r>
              <a:rPr lang="en-US" sz="4000" dirty="0" err="1">
                <a:solidFill>
                  <a:schemeClr val="bg1"/>
                </a:solidFill>
              </a:rPr>
              <a:t>kế</a:t>
            </a:r>
            <a:r>
              <a:rPr lang="en-US" sz="4000" dirty="0">
                <a:solidFill>
                  <a:schemeClr val="bg1"/>
                </a:solidFill>
              </a:rPr>
              <a:t> </a:t>
            </a:r>
            <a:r>
              <a:rPr lang="en-US" sz="4000" dirty="0" err="1">
                <a:solidFill>
                  <a:schemeClr val="bg1"/>
                </a:solidFill>
              </a:rPr>
              <a:t>nguyên</a:t>
            </a:r>
            <a:r>
              <a:rPr lang="en-US" sz="4000" dirty="0">
                <a:solidFill>
                  <a:schemeClr val="bg1"/>
                </a:solidFill>
              </a:rPr>
              <a:t> </a:t>
            </a:r>
            <a:r>
              <a:rPr lang="en-US" sz="4000" dirty="0" err="1">
                <a:solidFill>
                  <a:schemeClr val="bg1"/>
                </a:solidFill>
              </a:rPr>
              <a:t>mẫu</a:t>
            </a:r>
            <a:r>
              <a:rPr lang="en-US" sz="4000" dirty="0">
                <a:solidFill>
                  <a:schemeClr val="bg1"/>
                </a:solidFill>
              </a:rPr>
              <a:t> </a:t>
            </a:r>
            <a:r>
              <a:rPr lang="en-US" sz="4000" dirty="0" err="1">
                <a:solidFill>
                  <a:schemeClr val="bg1"/>
                </a:solidFill>
              </a:rPr>
              <a:t>giao</a:t>
            </a:r>
            <a:r>
              <a:rPr lang="en-US" sz="4000" dirty="0">
                <a:solidFill>
                  <a:schemeClr val="bg1"/>
                </a:solidFill>
              </a:rPr>
              <a:t> </a:t>
            </a:r>
            <a:r>
              <a:rPr lang="en-US" sz="4000" dirty="0" err="1">
                <a:solidFill>
                  <a:schemeClr val="bg1"/>
                </a:solidFill>
              </a:rPr>
              <a:t>diện</a:t>
            </a:r>
            <a:endParaRPr lang="en-US" sz="4000" dirty="0">
              <a:solidFill>
                <a:schemeClr val="bg1"/>
              </a:solidFill>
            </a:endParaRPr>
          </a:p>
        </p:txBody>
      </p:sp>
      <p:sp>
        <p:nvSpPr>
          <p:cNvPr id="2"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rPr>
              <a:t>Chức năng đăng nhập</a:t>
            </a:r>
          </a:p>
        </p:txBody>
      </p:sp>
      <p:pic>
        <p:nvPicPr>
          <p:cNvPr id="245" name="image127.jpeg" descr="Graphical user interface, website  Description automatically generated"/>
          <p:cNvPicPr>
            <a:picLocks noChangeAspect="1"/>
          </p:cNvPicPr>
          <p:nvPr/>
        </p:nvPicPr>
        <p:blipFill>
          <a:blip r:embed="rId2" cstate="print"/>
          <a:stretch>
            <a:fillRect/>
          </a:stretch>
        </p:blipFill>
        <p:spPr>
          <a:xfrm>
            <a:off x="2884170" y="1831340"/>
            <a:ext cx="6564630" cy="405066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4.1 </a:t>
            </a:r>
            <a:r>
              <a:rPr lang="en-US" sz="4000" dirty="0" err="1">
                <a:solidFill>
                  <a:schemeClr val="bg1"/>
                </a:solidFill>
              </a:rPr>
              <a:t>Thiết</a:t>
            </a:r>
            <a:r>
              <a:rPr lang="en-US" sz="4000" dirty="0">
                <a:solidFill>
                  <a:schemeClr val="bg1"/>
                </a:solidFill>
              </a:rPr>
              <a:t> </a:t>
            </a:r>
            <a:r>
              <a:rPr lang="en-US" sz="4000" dirty="0" err="1">
                <a:solidFill>
                  <a:schemeClr val="bg1"/>
                </a:solidFill>
              </a:rPr>
              <a:t>kế</a:t>
            </a:r>
            <a:r>
              <a:rPr lang="en-US" sz="4000" dirty="0">
                <a:solidFill>
                  <a:schemeClr val="bg1"/>
                </a:solidFill>
              </a:rPr>
              <a:t> </a:t>
            </a:r>
            <a:r>
              <a:rPr lang="en-US" sz="4000" dirty="0" err="1">
                <a:solidFill>
                  <a:schemeClr val="bg1"/>
                </a:solidFill>
              </a:rPr>
              <a:t>nguyên</a:t>
            </a:r>
            <a:r>
              <a:rPr lang="en-US" sz="4000" dirty="0">
                <a:solidFill>
                  <a:schemeClr val="bg1"/>
                </a:solidFill>
              </a:rPr>
              <a:t> </a:t>
            </a:r>
            <a:r>
              <a:rPr lang="en-US" sz="4000" dirty="0" err="1">
                <a:solidFill>
                  <a:schemeClr val="bg1"/>
                </a:solidFill>
              </a:rPr>
              <a:t>mẫu</a:t>
            </a:r>
            <a:r>
              <a:rPr lang="en-US" sz="4000" dirty="0">
                <a:solidFill>
                  <a:schemeClr val="bg1"/>
                </a:solidFill>
              </a:rPr>
              <a:t> </a:t>
            </a:r>
            <a:r>
              <a:rPr lang="en-US" sz="4000" dirty="0" err="1">
                <a:solidFill>
                  <a:schemeClr val="bg1"/>
                </a:solidFill>
              </a:rPr>
              <a:t>giao</a:t>
            </a:r>
            <a:r>
              <a:rPr lang="en-US" sz="4000" dirty="0">
                <a:solidFill>
                  <a:schemeClr val="bg1"/>
                </a:solidFill>
              </a:rPr>
              <a:t> </a:t>
            </a:r>
            <a:r>
              <a:rPr lang="en-US" sz="4000" dirty="0" err="1">
                <a:solidFill>
                  <a:schemeClr val="bg1"/>
                </a:solidFill>
              </a:rPr>
              <a:t>diện</a:t>
            </a:r>
            <a:endParaRPr lang="en-US" sz="4000" dirty="0">
              <a:solidFill>
                <a:schemeClr val="bg1"/>
              </a:solidFill>
            </a:endParaRPr>
          </a:p>
        </p:txBody>
      </p:sp>
      <p:sp>
        <p:nvSpPr>
          <p:cNvPr id="2"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rPr>
              <a:t>Chức năng đăng kí</a:t>
            </a:r>
          </a:p>
        </p:txBody>
      </p:sp>
      <p:pic>
        <p:nvPicPr>
          <p:cNvPr id="247" name="image128.jpeg" descr="Graphical user interface  Description automatically generated"/>
          <p:cNvPicPr>
            <a:picLocks noChangeAspect="1"/>
          </p:cNvPicPr>
          <p:nvPr/>
        </p:nvPicPr>
        <p:blipFill>
          <a:blip r:embed="rId2" cstate="print"/>
          <a:stretch>
            <a:fillRect/>
          </a:stretch>
        </p:blipFill>
        <p:spPr>
          <a:xfrm>
            <a:off x="2834640" y="1464310"/>
            <a:ext cx="6522085" cy="46558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1.2 Mục tiêu và phạm vi đề tài </a:t>
            </a:r>
          </a:p>
        </p:txBody>
      </p:sp>
      <p:sp>
        <p:nvSpPr>
          <p:cNvPr id="2" name="Hộp Văn bản 1"/>
          <p:cNvSpPr txBox="1"/>
          <p:nvPr/>
        </p:nvSpPr>
        <p:spPr>
          <a:xfrm>
            <a:off x="337457" y="1339045"/>
            <a:ext cx="11514239" cy="476948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indent="0">
              <a:lnSpc>
                <a:spcPct val="150000"/>
              </a:lnSpc>
              <a:buFontTx/>
              <a:buNone/>
            </a:pPr>
            <a:r>
              <a:rPr lang="en-US" altLang="vi-VN" sz="3600" dirty="0">
                <a:latin typeface="Times New Roman" panose="02020603050405020304" charset="0"/>
                <a:cs typeface="Times New Roman" panose="02020603050405020304" charset="0"/>
              </a:rPr>
              <a:t>a.Mục tiêu</a:t>
            </a:r>
            <a:endParaRPr lang="vi-VN" sz="3600" dirty="0">
              <a:latin typeface="Times New Roman" panose="02020603050405020304" charset="0"/>
              <a:cs typeface="Times New Roman" panose="02020603050405020304" charset="0"/>
            </a:endParaRPr>
          </a:p>
          <a:p>
            <a:pPr indent="0">
              <a:lnSpc>
                <a:spcPct val="150000"/>
              </a:lnSpc>
              <a:buFontTx/>
              <a:buNone/>
            </a:pPr>
            <a:r>
              <a:rPr lang="en-US" altLang="vi-VN" sz="2000" dirty="0">
                <a:cs typeface="Arial" panose="020B0604020202020204"/>
              </a:rPr>
              <a:t>	</a:t>
            </a:r>
          </a:p>
          <a:p>
            <a:pPr marL="342900" indent="-342900">
              <a:lnSpc>
                <a:spcPct val="100000"/>
              </a:lnSpc>
              <a:buFont typeface="Wingdings" panose="05000000000000000000" charset="0"/>
              <a:buChar char="Ø"/>
            </a:pPr>
            <a:r>
              <a:rPr lang="en-US" altLang="vi-VN" sz="2000" dirty="0">
                <a:cs typeface="Arial" panose="020B0604020202020204"/>
              </a:rPr>
              <a:t>	</a:t>
            </a:r>
            <a:r>
              <a:rPr lang="vi-VN" sz="2000" dirty="0">
                <a:cs typeface="Arial" panose="020B0604020202020204"/>
              </a:rPr>
              <a:t>Giúp cho người mua hàng thuận tiện trong việc lựa chọn sản phẩm và đặt hàng</a:t>
            </a:r>
          </a:p>
          <a:p>
            <a:pPr indent="0">
              <a:lnSpc>
                <a:spcPct val="100000"/>
              </a:lnSpc>
              <a:buFontTx/>
              <a:buNone/>
            </a:pPr>
            <a:endParaRPr lang="vi-VN" sz="2000" dirty="0">
              <a:cs typeface="Arial" panose="020B0604020202020204"/>
            </a:endParaRPr>
          </a:p>
          <a:p>
            <a:pPr marL="342900" indent="-342900">
              <a:lnSpc>
                <a:spcPct val="150000"/>
              </a:lnSpc>
              <a:buFont typeface="Wingdings" panose="05000000000000000000" charset="0"/>
              <a:buChar char="Ø"/>
            </a:pPr>
            <a:r>
              <a:rPr lang="en-US" altLang="vi-VN" sz="2000" dirty="0">
                <a:cs typeface="Arial" panose="020B0604020202020204"/>
              </a:rPr>
              <a:t>	</a:t>
            </a:r>
            <a:r>
              <a:rPr lang="vi-VN" sz="2000" dirty="0">
                <a:cs typeface="Arial" panose="020B0604020202020204"/>
              </a:rPr>
              <a:t>Giúp cửa hàng dễ dàng trong việc quản lý các đơn hàng, đáp ứng đúng các yêu cầu của khách hàng. Đồng thời giúp cửa hàng dễ dàng trong việc tạo ra các sự kiện thu hút khách hàng</a:t>
            </a:r>
          </a:p>
          <a:p>
            <a:pPr indent="0">
              <a:lnSpc>
                <a:spcPct val="150000"/>
              </a:lnSpc>
              <a:buFontTx/>
              <a:buNone/>
            </a:pPr>
            <a:endParaRPr lang="en-US" altLang="vi-VN" sz="2000" dirty="0">
              <a:cs typeface="Arial" panose="020B0604020202020204"/>
            </a:endParaRPr>
          </a:p>
          <a:p>
            <a:pPr marL="342900" indent="-342900">
              <a:lnSpc>
                <a:spcPct val="150000"/>
              </a:lnSpc>
              <a:buFont typeface="Wingdings" panose="05000000000000000000" charset="0"/>
              <a:buChar char="Ø"/>
            </a:pPr>
            <a:r>
              <a:rPr lang="en-US" altLang="vi-VN" sz="2000" dirty="0">
                <a:cs typeface="Arial" panose="020B0604020202020204"/>
              </a:rPr>
              <a:t>         X</a:t>
            </a:r>
            <a:r>
              <a:rPr lang="vi-VN" sz="2000" dirty="0">
                <a:cs typeface="Arial" panose="020B0604020202020204"/>
              </a:rPr>
              <a:t>ây dựng website bán hàng thân thiện với người dùng, dễ thao tác</a:t>
            </a:r>
          </a:p>
          <a:p>
            <a:pPr marL="342900" indent="-342900">
              <a:lnSpc>
                <a:spcPct val="150000"/>
              </a:lnSpc>
              <a:buFontTx/>
              <a:buChar char="-"/>
            </a:pPr>
            <a:endParaRPr lang="vi-VN" sz="2000" dirty="0">
              <a:cs typeface="Arial" panose="020B0604020202020204"/>
            </a:endParaRPr>
          </a:p>
          <a:p>
            <a:pPr marL="342900" indent="-342900">
              <a:lnSpc>
                <a:spcPct val="150000"/>
              </a:lnSpc>
              <a:buFontTx/>
              <a:buChar char="-"/>
            </a:pPr>
            <a:endParaRPr lang="en-US" sz="2000" dirty="0">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4.1 </a:t>
            </a:r>
            <a:r>
              <a:rPr lang="en-US" sz="4000" dirty="0" err="1">
                <a:solidFill>
                  <a:schemeClr val="bg1"/>
                </a:solidFill>
              </a:rPr>
              <a:t>Thiết</a:t>
            </a:r>
            <a:r>
              <a:rPr lang="en-US" sz="4000" dirty="0">
                <a:solidFill>
                  <a:schemeClr val="bg1"/>
                </a:solidFill>
              </a:rPr>
              <a:t> </a:t>
            </a:r>
            <a:r>
              <a:rPr lang="en-US" sz="4000" dirty="0" err="1">
                <a:solidFill>
                  <a:schemeClr val="bg1"/>
                </a:solidFill>
              </a:rPr>
              <a:t>kế</a:t>
            </a:r>
            <a:r>
              <a:rPr lang="en-US" sz="4000" dirty="0">
                <a:solidFill>
                  <a:schemeClr val="bg1"/>
                </a:solidFill>
              </a:rPr>
              <a:t> </a:t>
            </a:r>
            <a:r>
              <a:rPr lang="en-US" sz="4000" dirty="0" err="1">
                <a:solidFill>
                  <a:schemeClr val="bg1"/>
                </a:solidFill>
              </a:rPr>
              <a:t>nguyên</a:t>
            </a:r>
            <a:r>
              <a:rPr lang="en-US" sz="4000" dirty="0">
                <a:solidFill>
                  <a:schemeClr val="bg1"/>
                </a:solidFill>
              </a:rPr>
              <a:t> </a:t>
            </a:r>
            <a:r>
              <a:rPr lang="en-US" sz="4000" dirty="0" err="1">
                <a:solidFill>
                  <a:schemeClr val="bg1"/>
                </a:solidFill>
              </a:rPr>
              <a:t>mẫu</a:t>
            </a:r>
            <a:r>
              <a:rPr lang="en-US" sz="4000" dirty="0">
                <a:solidFill>
                  <a:schemeClr val="bg1"/>
                </a:solidFill>
              </a:rPr>
              <a:t> </a:t>
            </a:r>
            <a:r>
              <a:rPr lang="en-US" sz="4000" dirty="0" err="1">
                <a:solidFill>
                  <a:schemeClr val="bg1"/>
                </a:solidFill>
              </a:rPr>
              <a:t>giao</a:t>
            </a:r>
            <a:r>
              <a:rPr lang="en-US" sz="4000" dirty="0">
                <a:solidFill>
                  <a:schemeClr val="bg1"/>
                </a:solidFill>
              </a:rPr>
              <a:t> </a:t>
            </a:r>
            <a:r>
              <a:rPr lang="en-US" sz="4000" dirty="0" err="1">
                <a:solidFill>
                  <a:schemeClr val="bg1"/>
                </a:solidFill>
              </a:rPr>
              <a:t>diện</a:t>
            </a:r>
            <a:endParaRPr lang="en-US" sz="4000" dirty="0">
              <a:solidFill>
                <a:schemeClr val="bg1"/>
              </a:solidFill>
            </a:endParaRPr>
          </a:p>
        </p:txBody>
      </p:sp>
      <p:sp>
        <p:nvSpPr>
          <p:cNvPr id="2"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rPr>
              <a:t>Chức năng xem danh sách sản phẩm của khách và khách hàng</a:t>
            </a:r>
          </a:p>
        </p:txBody>
      </p:sp>
      <p:pic>
        <p:nvPicPr>
          <p:cNvPr id="249" name="image129.jpeg" descr="A menu for a restaurant  Description automatically generated with low confidence"/>
          <p:cNvPicPr>
            <a:picLocks noChangeAspect="1"/>
          </p:cNvPicPr>
          <p:nvPr/>
        </p:nvPicPr>
        <p:blipFill>
          <a:blip r:embed="rId2" cstate="print"/>
          <a:stretch>
            <a:fillRect/>
          </a:stretch>
        </p:blipFill>
        <p:spPr>
          <a:xfrm>
            <a:off x="4012565" y="1320800"/>
            <a:ext cx="4289425" cy="490982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4.1 </a:t>
            </a:r>
            <a:r>
              <a:rPr lang="en-US" sz="4000" dirty="0" err="1">
                <a:solidFill>
                  <a:schemeClr val="bg1"/>
                </a:solidFill>
              </a:rPr>
              <a:t>Thiết</a:t>
            </a:r>
            <a:r>
              <a:rPr lang="en-US" sz="4000" dirty="0">
                <a:solidFill>
                  <a:schemeClr val="bg1"/>
                </a:solidFill>
              </a:rPr>
              <a:t> </a:t>
            </a:r>
            <a:r>
              <a:rPr lang="en-US" sz="4000" dirty="0" err="1">
                <a:solidFill>
                  <a:schemeClr val="bg1"/>
                </a:solidFill>
              </a:rPr>
              <a:t>kế</a:t>
            </a:r>
            <a:r>
              <a:rPr lang="en-US" sz="4000" dirty="0">
                <a:solidFill>
                  <a:schemeClr val="bg1"/>
                </a:solidFill>
              </a:rPr>
              <a:t> </a:t>
            </a:r>
            <a:r>
              <a:rPr lang="en-US" sz="4000" dirty="0" err="1">
                <a:solidFill>
                  <a:schemeClr val="bg1"/>
                </a:solidFill>
              </a:rPr>
              <a:t>nguyên</a:t>
            </a:r>
            <a:r>
              <a:rPr lang="en-US" sz="4000" dirty="0">
                <a:solidFill>
                  <a:schemeClr val="bg1"/>
                </a:solidFill>
              </a:rPr>
              <a:t> </a:t>
            </a:r>
            <a:r>
              <a:rPr lang="en-US" sz="4000" dirty="0" err="1">
                <a:solidFill>
                  <a:schemeClr val="bg1"/>
                </a:solidFill>
              </a:rPr>
              <a:t>mẫu</a:t>
            </a:r>
            <a:r>
              <a:rPr lang="en-US" sz="4000" dirty="0">
                <a:solidFill>
                  <a:schemeClr val="bg1"/>
                </a:solidFill>
              </a:rPr>
              <a:t> </a:t>
            </a:r>
            <a:r>
              <a:rPr lang="en-US" sz="4000" dirty="0" err="1">
                <a:solidFill>
                  <a:schemeClr val="bg1"/>
                </a:solidFill>
              </a:rPr>
              <a:t>giao</a:t>
            </a:r>
            <a:r>
              <a:rPr lang="en-US" sz="4000" dirty="0">
                <a:solidFill>
                  <a:schemeClr val="bg1"/>
                </a:solidFill>
              </a:rPr>
              <a:t> </a:t>
            </a:r>
            <a:r>
              <a:rPr lang="en-US" sz="4000" dirty="0" err="1">
                <a:solidFill>
                  <a:schemeClr val="bg1"/>
                </a:solidFill>
              </a:rPr>
              <a:t>diện</a:t>
            </a:r>
            <a:endParaRPr lang="en-US" sz="4000" dirty="0">
              <a:solidFill>
                <a:schemeClr val="bg1"/>
              </a:solidFill>
            </a:endParaRPr>
          </a:p>
        </p:txBody>
      </p:sp>
      <p:sp>
        <p:nvSpPr>
          <p:cNvPr id="2"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rPr>
              <a:t>Chức năng xem chi tiết sản phẩm của khách và khách hàng</a:t>
            </a:r>
          </a:p>
        </p:txBody>
      </p:sp>
      <p:pic>
        <p:nvPicPr>
          <p:cNvPr id="251" name="image130.jpeg" descr="Graphical user interface, application, website  Description automatically generated"/>
          <p:cNvPicPr>
            <a:picLocks noChangeAspect="1"/>
          </p:cNvPicPr>
          <p:nvPr/>
        </p:nvPicPr>
        <p:blipFill>
          <a:blip r:embed="rId2" cstate="print"/>
          <a:stretch>
            <a:fillRect/>
          </a:stretch>
        </p:blipFill>
        <p:spPr>
          <a:xfrm>
            <a:off x="3427730" y="1346835"/>
            <a:ext cx="5335270" cy="462216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4.1 </a:t>
            </a:r>
            <a:r>
              <a:rPr lang="en-US" sz="4000" dirty="0" err="1">
                <a:solidFill>
                  <a:schemeClr val="bg1"/>
                </a:solidFill>
              </a:rPr>
              <a:t>Thiết</a:t>
            </a:r>
            <a:r>
              <a:rPr lang="en-US" sz="4000" dirty="0">
                <a:solidFill>
                  <a:schemeClr val="bg1"/>
                </a:solidFill>
              </a:rPr>
              <a:t> </a:t>
            </a:r>
            <a:r>
              <a:rPr lang="en-US" sz="4000" dirty="0" err="1">
                <a:solidFill>
                  <a:schemeClr val="bg1"/>
                </a:solidFill>
              </a:rPr>
              <a:t>kế</a:t>
            </a:r>
            <a:r>
              <a:rPr lang="en-US" sz="4000" dirty="0">
                <a:solidFill>
                  <a:schemeClr val="bg1"/>
                </a:solidFill>
              </a:rPr>
              <a:t> </a:t>
            </a:r>
            <a:r>
              <a:rPr lang="en-US" sz="4000" dirty="0" err="1">
                <a:solidFill>
                  <a:schemeClr val="bg1"/>
                </a:solidFill>
              </a:rPr>
              <a:t>nguyên</a:t>
            </a:r>
            <a:r>
              <a:rPr lang="en-US" sz="4000" dirty="0">
                <a:solidFill>
                  <a:schemeClr val="bg1"/>
                </a:solidFill>
              </a:rPr>
              <a:t> </a:t>
            </a:r>
            <a:r>
              <a:rPr lang="en-US" sz="4000" dirty="0" err="1">
                <a:solidFill>
                  <a:schemeClr val="bg1"/>
                </a:solidFill>
              </a:rPr>
              <a:t>mẫu</a:t>
            </a:r>
            <a:r>
              <a:rPr lang="en-US" sz="4000" dirty="0">
                <a:solidFill>
                  <a:schemeClr val="bg1"/>
                </a:solidFill>
              </a:rPr>
              <a:t> </a:t>
            </a:r>
            <a:r>
              <a:rPr lang="en-US" sz="4000" dirty="0" err="1">
                <a:solidFill>
                  <a:schemeClr val="bg1"/>
                </a:solidFill>
              </a:rPr>
              <a:t>giao</a:t>
            </a:r>
            <a:r>
              <a:rPr lang="en-US" sz="4000" dirty="0">
                <a:solidFill>
                  <a:schemeClr val="bg1"/>
                </a:solidFill>
              </a:rPr>
              <a:t> </a:t>
            </a:r>
            <a:r>
              <a:rPr lang="en-US" sz="4000" dirty="0" err="1">
                <a:solidFill>
                  <a:schemeClr val="bg1"/>
                </a:solidFill>
              </a:rPr>
              <a:t>diện</a:t>
            </a:r>
            <a:endParaRPr lang="en-US" sz="4000" dirty="0">
              <a:solidFill>
                <a:schemeClr val="bg1"/>
              </a:solidFill>
            </a:endParaRPr>
          </a:p>
        </p:txBody>
      </p:sp>
      <p:sp>
        <p:nvSpPr>
          <p:cNvPr id="2"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rPr>
              <a:t> Chức năng xem chi tiết sự kiện của khách và khách hàng</a:t>
            </a:r>
          </a:p>
        </p:txBody>
      </p:sp>
      <p:pic>
        <p:nvPicPr>
          <p:cNvPr id="253" name="image131.jpeg" descr="Graphical user interface, text, application, website  Description automatically generated"/>
          <p:cNvPicPr>
            <a:picLocks noChangeAspect="1"/>
          </p:cNvPicPr>
          <p:nvPr/>
        </p:nvPicPr>
        <p:blipFill>
          <a:blip r:embed="rId2" cstate="print"/>
          <a:stretch>
            <a:fillRect/>
          </a:stretch>
        </p:blipFill>
        <p:spPr>
          <a:xfrm>
            <a:off x="3512820" y="1485265"/>
            <a:ext cx="5165090" cy="44450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4.1 </a:t>
            </a:r>
            <a:r>
              <a:rPr lang="en-US" sz="4000" dirty="0" err="1">
                <a:solidFill>
                  <a:schemeClr val="bg1"/>
                </a:solidFill>
              </a:rPr>
              <a:t>Thiết</a:t>
            </a:r>
            <a:r>
              <a:rPr lang="en-US" sz="4000" dirty="0">
                <a:solidFill>
                  <a:schemeClr val="bg1"/>
                </a:solidFill>
              </a:rPr>
              <a:t> </a:t>
            </a:r>
            <a:r>
              <a:rPr lang="en-US" sz="4000" dirty="0" err="1">
                <a:solidFill>
                  <a:schemeClr val="bg1"/>
                </a:solidFill>
              </a:rPr>
              <a:t>kế</a:t>
            </a:r>
            <a:r>
              <a:rPr lang="en-US" sz="4000" dirty="0">
                <a:solidFill>
                  <a:schemeClr val="bg1"/>
                </a:solidFill>
              </a:rPr>
              <a:t> </a:t>
            </a:r>
            <a:r>
              <a:rPr lang="en-US" sz="4000" dirty="0" err="1">
                <a:solidFill>
                  <a:schemeClr val="bg1"/>
                </a:solidFill>
              </a:rPr>
              <a:t>nguyên</a:t>
            </a:r>
            <a:r>
              <a:rPr lang="en-US" sz="4000" dirty="0">
                <a:solidFill>
                  <a:schemeClr val="bg1"/>
                </a:solidFill>
              </a:rPr>
              <a:t> </a:t>
            </a:r>
            <a:r>
              <a:rPr lang="en-US" sz="4000" dirty="0" err="1">
                <a:solidFill>
                  <a:schemeClr val="bg1"/>
                </a:solidFill>
              </a:rPr>
              <a:t>mẫu</a:t>
            </a:r>
            <a:r>
              <a:rPr lang="en-US" sz="4000" dirty="0">
                <a:solidFill>
                  <a:schemeClr val="bg1"/>
                </a:solidFill>
              </a:rPr>
              <a:t> </a:t>
            </a:r>
            <a:r>
              <a:rPr lang="en-US" sz="4000" dirty="0" err="1">
                <a:solidFill>
                  <a:schemeClr val="bg1"/>
                </a:solidFill>
              </a:rPr>
              <a:t>giao</a:t>
            </a:r>
            <a:r>
              <a:rPr lang="en-US" sz="4000" dirty="0">
                <a:solidFill>
                  <a:schemeClr val="bg1"/>
                </a:solidFill>
              </a:rPr>
              <a:t> </a:t>
            </a:r>
            <a:r>
              <a:rPr lang="en-US" sz="4000" dirty="0" err="1">
                <a:solidFill>
                  <a:schemeClr val="bg1"/>
                </a:solidFill>
              </a:rPr>
              <a:t>diện</a:t>
            </a:r>
            <a:endParaRPr lang="en-US" sz="4000" dirty="0">
              <a:solidFill>
                <a:schemeClr val="bg1"/>
              </a:solidFill>
            </a:endParaRPr>
          </a:p>
        </p:txBody>
      </p:sp>
      <p:sp>
        <p:nvSpPr>
          <p:cNvPr id="2"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rPr>
              <a:t> Chức năng xem danh sách yêu thích</a:t>
            </a:r>
          </a:p>
        </p:txBody>
      </p:sp>
      <p:pic>
        <p:nvPicPr>
          <p:cNvPr id="255" name="image132.jpeg" descr="Graphical user interface  Description automatically generated with medium confidence"/>
          <p:cNvPicPr>
            <a:picLocks noChangeAspect="1"/>
          </p:cNvPicPr>
          <p:nvPr/>
        </p:nvPicPr>
        <p:blipFill>
          <a:blip r:embed="rId2" cstate="print"/>
          <a:stretch>
            <a:fillRect/>
          </a:stretch>
        </p:blipFill>
        <p:spPr>
          <a:xfrm>
            <a:off x="4043680" y="1258570"/>
            <a:ext cx="3699510" cy="487553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38759" y="112680"/>
            <a:ext cx="11514239" cy="56574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4.1 </a:t>
            </a:r>
            <a:r>
              <a:rPr lang="en-US" sz="4000" dirty="0" err="1">
                <a:solidFill>
                  <a:schemeClr val="bg1"/>
                </a:solidFill>
              </a:rPr>
              <a:t>Thiết</a:t>
            </a:r>
            <a:r>
              <a:rPr lang="en-US" sz="4000" dirty="0">
                <a:solidFill>
                  <a:schemeClr val="bg1"/>
                </a:solidFill>
              </a:rPr>
              <a:t> </a:t>
            </a:r>
            <a:r>
              <a:rPr lang="en-US" sz="4000" dirty="0" err="1">
                <a:solidFill>
                  <a:schemeClr val="bg1"/>
                </a:solidFill>
              </a:rPr>
              <a:t>kế</a:t>
            </a:r>
            <a:r>
              <a:rPr lang="en-US" sz="4000" dirty="0">
                <a:solidFill>
                  <a:schemeClr val="bg1"/>
                </a:solidFill>
              </a:rPr>
              <a:t> </a:t>
            </a:r>
            <a:r>
              <a:rPr lang="en-US" sz="4000" dirty="0" err="1">
                <a:solidFill>
                  <a:schemeClr val="bg1"/>
                </a:solidFill>
              </a:rPr>
              <a:t>nguyên</a:t>
            </a:r>
            <a:r>
              <a:rPr lang="en-US" sz="4000" dirty="0">
                <a:solidFill>
                  <a:schemeClr val="bg1"/>
                </a:solidFill>
              </a:rPr>
              <a:t> </a:t>
            </a:r>
            <a:r>
              <a:rPr lang="en-US" sz="4000" dirty="0" err="1">
                <a:solidFill>
                  <a:schemeClr val="bg1"/>
                </a:solidFill>
              </a:rPr>
              <a:t>mẫu</a:t>
            </a:r>
            <a:r>
              <a:rPr lang="en-US" sz="4000" dirty="0">
                <a:solidFill>
                  <a:schemeClr val="bg1"/>
                </a:solidFill>
              </a:rPr>
              <a:t> </a:t>
            </a:r>
            <a:r>
              <a:rPr lang="en-US" sz="4000" dirty="0" err="1">
                <a:solidFill>
                  <a:schemeClr val="bg1"/>
                </a:solidFill>
              </a:rPr>
              <a:t>giao</a:t>
            </a:r>
            <a:r>
              <a:rPr lang="en-US" sz="4000" dirty="0">
                <a:solidFill>
                  <a:schemeClr val="bg1"/>
                </a:solidFill>
              </a:rPr>
              <a:t> </a:t>
            </a:r>
            <a:r>
              <a:rPr lang="en-US" sz="4000" dirty="0" err="1">
                <a:solidFill>
                  <a:schemeClr val="bg1"/>
                </a:solidFill>
              </a:rPr>
              <a:t>diện</a:t>
            </a:r>
            <a:endParaRPr lang="en-US" sz="4000" dirty="0">
              <a:solidFill>
                <a:schemeClr val="bg1"/>
              </a:solidFill>
            </a:endParaRPr>
          </a:p>
        </p:txBody>
      </p:sp>
      <p:sp>
        <p:nvSpPr>
          <p:cNvPr id="2" name="Hộp Văn bản 1"/>
          <p:cNvSpPr txBox="1"/>
          <p:nvPr/>
        </p:nvSpPr>
        <p:spPr>
          <a:xfrm>
            <a:off x="309917" y="770530"/>
            <a:ext cx="10634307"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rPr>
              <a:t>Chức năng xem giỏ hàng</a:t>
            </a:r>
          </a:p>
        </p:txBody>
      </p:sp>
      <p:pic>
        <p:nvPicPr>
          <p:cNvPr id="257" name="image133.jpeg" descr="Graphical user interface, website  Description automatically generated"/>
          <p:cNvPicPr>
            <a:picLocks noChangeAspect="1"/>
          </p:cNvPicPr>
          <p:nvPr/>
        </p:nvPicPr>
        <p:blipFill>
          <a:blip r:embed="rId2" cstate="print"/>
          <a:stretch>
            <a:fillRect/>
          </a:stretch>
        </p:blipFill>
        <p:spPr>
          <a:xfrm>
            <a:off x="3593465" y="1411605"/>
            <a:ext cx="5410200" cy="470535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9080" y="2487930"/>
            <a:ext cx="9097010" cy="1113155"/>
          </a:xfrm>
        </p:spPr>
        <p:txBody>
          <a:bodyPr vert="horz" lIns="91440" tIns="45720" rIns="91440" bIns="45720" rtlCol="0" anchor="b">
            <a:noAutofit/>
          </a:bodyPr>
          <a:lstStyle/>
          <a:p>
            <a:pPr>
              <a:lnSpc>
                <a:spcPct val="120000"/>
              </a:lnSpc>
            </a:pPr>
            <a:r>
              <a:rPr lang="en-US" sz="6600" dirty="0">
                <a:ln w="22225">
                  <a:solidFill>
                    <a:schemeClr val="tx1"/>
                  </a:solidFill>
                  <a:miter lim="800000"/>
                </a:ln>
                <a:latin typeface="Times New Roman" panose="02020603050405020304" charset="0"/>
                <a:cs typeface="Times New Roman" panose="02020603050405020304" charset="0"/>
              </a:rPr>
              <a:t>5. </a:t>
            </a:r>
            <a:r>
              <a:rPr lang="en-US" sz="6600" dirty="0" err="1">
                <a:ln w="22225">
                  <a:solidFill>
                    <a:schemeClr val="tx1"/>
                  </a:solidFill>
                  <a:miter lim="800000"/>
                </a:ln>
                <a:latin typeface="Times New Roman" panose="02020603050405020304" charset="0"/>
                <a:cs typeface="Times New Roman" panose="02020603050405020304" charset="0"/>
              </a:rPr>
              <a:t>Thực</a:t>
            </a:r>
            <a:r>
              <a:rPr lang="en-US" sz="6600" dirty="0">
                <a:ln w="22225">
                  <a:solidFill>
                    <a:schemeClr val="tx1"/>
                  </a:solidFill>
                  <a:miter lim="800000"/>
                </a:ln>
                <a:latin typeface="Times New Roman" panose="02020603050405020304" charset="0"/>
                <a:cs typeface="Times New Roman" panose="02020603050405020304" charset="0"/>
              </a:rPr>
              <a:t> </a:t>
            </a:r>
            <a:r>
              <a:rPr lang="en-US" sz="6600" dirty="0" err="1">
                <a:ln w="22225">
                  <a:solidFill>
                    <a:schemeClr val="tx1"/>
                  </a:solidFill>
                  <a:miter lim="800000"/>
                </a:ln>
                <a:latin typeface="Times New Roman" panose="02020603050405020304" charset="0"/>
                <a:cs typeface="Times New Roman" panose="02020603050405020304" charset="0"/>
              </a:rPr>
              <a:t>hiện</a:t>
            </a:r>
            <a:r>
              <a:rPr lang="en-US" sz="6600" dirty="0">
                <a:ln w="22225">
                  <a:solidFill>
                    <a:schemeClr val="tx1"/>
                  </a:solidFill>
                  <a:miter lim="800000"/>
                </a:ln>
                <a:latin typeface="Times New Roman" panose="02020603050405020304" charset="0"/>
                <a:cs typeface="Times New Roman" panose="02020603050405020304" charset="0"/>
              </a:rPr>
              <a:t> </a:t>
            </a:r>
            <a:r>
              <a:rPr lang="en-US" sz="6600" dirty="0" err="1">
                <a:ln w="22225">
                  <a:solidFill>
                    <a:schemeClr val="tx1"/>
                  </a:solidFill>
                  <a:miter lim="800000"/>
                </a:ln>
                <a:latin typeface="Times New Roman" panose="02020603050405020304" charset="0"/>
                <a:cs typeface="Times New Roman" panose="02020603050405020304" charset="0"/>
              </a:rPr>
              <a:t>và</a:t>
            </a:r>
            <a:r>
              <a:rPr lang="en-US" sz="6600" dirty="0">
                <a:ln w="22225">
                  <a:solidFill>
                    <a:schemeClr val="tx1"/>
                  </a:solidFill>
                  <a:miter lim="800000"/>
                </a:ln>
                <a:latin typeface="Times New Roman" panose="02020603050405020304" charset="0"/>
                <a:cs typeface="Times New Roman" panose="02020603050405020304" charset="0"/>
              </a:rPr>
              <a:t> </a:t>
            </a:r>
            <a:r>
              <a:rPr lang="en-US" sz="6600" dirty="0" err="1">
                <a:ln w="22225">
                  <a:solidFill>
                    <a:schemeClr val="tx1"/>
                  </a:solidFill>
                  <a:miter lim="800000"/>
                </a:ln>
                <a:latin typeface="Times New Roman" panose="02020603050405020304" charset="0"/>
                <a:cs typeface="Times New Roman" panose="02020603050405020304" charset="0"/>
              </a:rPr>
              <a:t>triển</a:t>
            </a:r>
            <a:r>
              <a:rPr lang="en-US" sz="6600" dirty="0">
                <a:ln w="22225">
                  <a:solidFill>
                    <a:schemeClr val="tx1"/>
                  </a:solidFill>
                  <a:miter lim="800000"/>
                </a:ln>
                <a:latin typeface="Times New Roman" panose="02020603050405020304" charset="0"/>
                <a:cs typeface="Times New Roman" panose="02020603050405020304" charset="0"/>
              </a:rPr>
              <a:t> </a:t>
            </a:r>
            <a:r>
              <a:rPr lang="en-US" sz="6600" dirty="0" err="1">
                <a:ln w="22225">
                  <a:solidFill>
                    <a:schemeClr val="tx1"/>
                  </a:solidFill>
                  <a:miter lim="800000"/>
                </a:ln>
                <a:latin typeface="Times New Roman" panose="02020603050405020304" charset="0"/>
                <a:cs typeface="Times New Roman" panose="02020603050405020304" charset="0"/>
              </a:rPr>
              <a:t>khai</a:t>
            </a:r>
            <a:endParaRPr lang="en-US" sz="6600" dirty="0">
              <a:ln w="22225">
                <a:solidFill>
                  <a:schemeClr val="tx1"/>
                </a:solidFill>
                <a:miter lim="800000"/>
              </a:ln>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94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080" y="-121370"/>
            <a:ext cx="10972440" cy="1144800"/>
          </a:xfrm>
        </p:spPr>
        <p:txBody>
          <a:bodyPr/>
          <a:lstStyle/>
          <a:p>
            <a:r>
              <a:rPr lang="en-US" dirty="0">
                <a:solidFill>
                  <a:schemeClr val="bg1"/>
                </a:solidFill>
              </a:rPr>
              <a:t>5.Thực </a:t>
            </a:r>
            <a:r>
              <a:rPr lang="en-US" dirty="0" err="1">
                <a:solidFill>
                  <a:schemeClr val="bg1"/>
                </a:solidFill>
              </a:rPr>
              <a:t>hiện</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triển</a:t>
            </a:r>
            <a:r>
              <a:rPr lang="en-US" dirty="0">
                <a:solidFill>
                  <a:schemeClr val="bg1"/>
                </a:solidFill>
              </a:rPr>
              <a:t> </a:t>
            </a:r>
            <a:r>
              <a:rPr lang="en-US" dirty="0" err="1">
                <a:solidFill>
                  <a:schemeClr val="bg1"/>
                </a:solidFill>
              </a:rPr>
              <a:t>khai</a:t>
            </a:r>
            <a:endParaRPr lang="en-US" dirty="0">
              <a:solidFill>
                <a:schemeClr val="bg1"/>
              </a:solidFill>
            </a:endParaRPr>
          </a:p>
        </p:txBody>
      </p:sp>
      <p:sp>
        <p:nvSpPr>
          <p:cNvPr id="4" name="Text Box 3"/>
          <p:cNvSpPr txBox="1"/>
          <p:nvPr/>
        </p:nvSpPr>
        <p:spPr>
          <a:xfrm>
            <a:off x="869950" y="1895475"/>
            <a:ext cx="8047990" cy="4399915"/>
          </a:xfrm>
          <a:prstGeom prst="rect">
            <a:avLst/>
          </a:prstGeom>
          <a:noFill/>
        </p:spPr>
        <p:txBody>
          <a:bodyPr wrap="square" rtlCol="0" anchor="t">
            <a:spAutoFit/>
          </a:bodyPr>
          <a:lstStyle/>
          <a:p>
            <a:pPr marL="457200" indent="-457200">
              <a:buFont typeface="Wingdings" panose="05000000000000000000" charset="0"/>
              <a:buChar char="v"/>
            </a:pPr>
            <a:r>
              <a:rPr lang="en-US" sz="2400" dirty="0" err="1">
                <a:solidFill>
                  <a:schemeClr val="tx1"/>
                </a:solidFill>
              </a:rPr>
              <a:t>Ngôn</a:t>
            </a:r>
            <a:r>
              <a:rPr lang="en-US" sz="2400" dirty="0">
                <a:solidFill>
                  <a:schemeClr val="tx1"/>
                </a:solidFill>
              </a:rPr>
              <a:t> </a:t>
            </a:r>
            <a:r>
              <a:rPr lang="en-US" sz="2400" dirty="0" err="1">
                <a:solidFill>
                  <a:schemeClr val="tx1"/>
                </a:solidFill>
              </a:rPr>
              <a:t>ngữ</a:t>
            </a:r>
            <a:r>
              <a:rPr lang="en-US" sz="2400" dirty="0">
                <a:solidFill>
                  <a:schemeClr val="tx1"/>
                </a:solidFill>
              </a:rPr>
              <a:t> </a:t>
            </a:r>
            <a:r>
              <a:rPr lang="en-US" sz="2400" dirty="0" err="1">
                <a:solidFill>
                  <a:schemeClr val="tx1"/>
                </a:solidFill>
              </a:rPr>
              <a:t>lập</a:t>
            </a:r>
            <a:r>
              <a:rPr lang="en-US" sz="2400" dirty="0">
                <a:solidFill>
                  <a:schemeClr val="tx1"/>
                </a:solidFill>
              </a:rPr>
              <a:t> </a:t>
            </a:r>
            <a:r>
              <a:rPr lang="en-US" sz="2400" dirty="0" err="1">
                <a:solidFill>
                  <a:schemeClr val="tx1"/>
                </a:solidFill>
              </a:rPr>
              <a:t>trình</a:t>
            </a:r>
            <a:r>
              <a:rPr lang="en-US" sz="2400" dirty="0">
                <a:solidFill>
                  <a:schemeClr val="tx1"/>
                </a:solidFill>
              </a:rPr>
              <a:t>: </a:t>
            </a:r>
            <a:r>
              <a:rPr lang="en-US" sz="2400" dirty="0">
                <a:latin typeface="Times New Roman" panose="02020603050405020304" charset="0"/>
                <a:cs typeface="Times New Roman" panose="02020603050405020304" charset="0"/>
                <a:sym typeface="+mn-ea"/>
              </a:rPr>
              <a:t>JavaScript</a:t>
            </a:r>
          </a:p>
          <a:p>
            <a:pPr marL="457200" indent="-457200">
              <a:buFont typeface="Wingdings" panose="05000000000000000000" charset="0"/>
              <a:buChar char="v"/>
            </a:pPr>
            <a:r>
              <a:rPr lang="en-US" sz="2400" dirty="0">
                <a:sym typeface="+mn-ea"/>
              </a:rPr>
              <a:t>Framework </a:t>
            </a:r>
            <a:r>
              <a:rPr lang="en-US" sz="2400" dirty="0" err="1">
                <a:sym typeface="+mn-ea"/>
              </a:rPr>
              <a:t>và</a:t>
            </a:r>
            <a:r>
              <a:rPr lang="en-US" sz="2400" dirty="0">
                <a:sym typeface="+mn-ea"/>
              </a:rPr>
              <a:t> </a:t>
            </a:r>
            <a:r>
              <a:rPr lang="en-US" sz="2400" dirty="0" err="1">
                <a:sym typeface="+mn-ea"/>
              </a:rPr>
              <a:t>công</a:t>
            </a:r>
            <a:r>
              <a:rPr lang="en-US" sz="2400" dirty="0">
                <a:sym typeface="+mn-ea"/>
              </a:rPr>
              <a:t> </a:t>
            </a:r>
            <a:r>
              <a:rPr lang="en-US" sz="2400" dirty="0" err="1">
                <a:sym typeface="+mn-ea"/>
              </a:rPr>
              <a:t>nghệ</a:t>
            </a:r>
            <a:r>
              <a:rPr lang="en-US" sz="2400" dirty="0">
                <a:sym typeface="+mn-ea"/>
              </a:rPr>
              <a:t> </a:t>
            </a:r>
          </a:p>
          <a:p>
            <a:pPr marL="457200" indent="-457200">
              <a:buAutoNum type="arabicPeriod"/>
            </a:pPr>
            <a:endParaRPr lang="en-US" sz="2000" dirty="0"/>
          </a:p>
          <a:p>
            <a:pPr marL="914400" lvl="1" indent="-457200">
              <a:buFont typeface="Arial" panose="020B0604020202020204" pitchFamily="34" charset="0"/>
              <a:buChar char="•"/>
            </a:pPr>
            <a:r>
              <a:rPr lang="en-US" sz="2000" dirty="0" err="1">
                <a:sym typeface="+mn-ea"/>
              </a:rPr>
              <a:t>Frontend:ReactJS,Material</a:t>
            </a:r>
            <a:r>
              <a:rPr lang="en-US" sz="2000" dirty="0">
                <a:sym typeface="+mn-ea"/>
              </a:rPr>
              <a:t> UI:</a:t>
            </a:r>
            <a:endParaRPr lang="en-US" sz="2000" dirty="0"/>
          </a:p>
          <a:p>
            <a:pPr marL="914400" lvl="1" indent="-457200">
              <a:buFont typeface="Arial" panose="020B0604020202020204" pitchFamily="34" charset="0"/>
              <a:buChar char="•"/>
            </a:pPr>
            <a:r>
              <a:rPr lang="en-US" sz="2000" dirty="0">
                <a:sym typeface="+mn-ea"/>
              </a:rPr>
              <a:t>Backend: </a:t>
            </a:r>
            <a:r>
              <a:rPr lang="en-US" sz="2000" dirty="0" err="1">
                <a:sym typeface="+mn-ea"/>
              </a:rPr>
              <a:t>Nodejs,ExpressJS</a:t>
            </a:r>
            <a:r>
              <a:rPr lang="en-US" sz="2000" dirty="0">
                <a:sym typeface="+mn-ea"/>
              </a:rPr>
              <a:t>: </a:t>
            </a:r>
            <a:endParaRPr lang="en-US" sz="2000" dirty="0"/>
          </a:p>
          <a:p>
            <a:pPr marL="457200" indent="-457200">
              <a:buFont typeface="Wingdings" panose="05000000000000000000" charset="0"/>
              <a:buChar char="v"/>
            </a:pPr>
            <a:r>
              <a:rPr lang="en-US" sz="2400" dirty="0" err="1">
                <a:sym typeface="+mn-ea"/>
              </a:rPr>
              <a:t>Cơ</a:t>
            </a:r>
            <a:r>
              <a:rPr lang="en-US" sz="2400" dirty="0">
                <a:sym typeface="+mn-ea"/>
              </a:rPr>
              <a:t> </a:t>
            </a:r>
            <a:r>
              <a:rPr lang="en-US" sz="2400" dirty="0" err="1">
                <a:sym typeface="+mn-ea"/>
              </a:rPr>
              <a:t>sở</a:t>
            </a:r>
            <a:r>
              <a:rPr lang="en-US" sz="2400" dirty="0">
                <a:sym typeface="+mn-ea"/>
              </a:rPr>
              <a:t> </a:t>
            </a:r>
            <a:r>
              <a:rPr lang="en-US" sz="2400" dirty="0" err="1">
                <a:sym typeface="+mn-ea"/>
              </a:rPr>
              <a:t>dữ</a:t>
            </a:r>
            <a:r>
              <a:rPr lang="en-US" sz="2400" dirty="0">
                <a:sym typeface="+mn-ea"/>
              </a:rPr>
              <a:t> </a:t>
            </a:r>
            <a:r>
              <a:rPr lang="en-US" sz="2400" dirty="0" err="1">
                <a:sym typeface="+mn-ea"/>
              </a:rPr>
              <a:t>liệu</a:t>
            </a:r>
            <a:r>
              <a:rPr lang="en-US" sz="2400" dirty="0">
                <a:sym typeface="+mn-ea"/>
              </a:rPr>
              <a:t>:</a:t>
            </a:r>
            <a:r>
              <a:rPr lang="en-US" sz="2000" dirty="0">
                <a:sym typeface="+mn-ea"/>
              </a:rPr>
              <a:t> MySQL </a:t>
            </a:r>
            <a:endParaRPr lang="en-US" sz="2000" dirty="0"/>
          </a:p>
          <a:p>
            <a:pPr marL="342900" indent="-342900">
              <a:buFont typeface="Wingdings" panose="05000000000000000000" charset="0"/>
              <a:buChar char="v"/>
            </a:pPr>
            <a:r>
              <a:rPr lang="en-US" sz="2400" dirty="0" err="1">
                <a:sym typeface="+mn-ea"/>
              </a:rPr>
              <a:t>Môi</a:t>
            </a:r>
            <a:r>
              <a:rPr lang="en-US" sz="2400" dirty="0">
                <a:sym typeface="+mn-ea"/>
              </a:rPr>
              <a:t> </a:t>
            </a:r>
            <a:r>
              <a:rPr lang="en-US" sz="2400" dirty="0" err="1">
                <a:sym typeface="+mn-ea"/>
              </a:rPr>
              <a:t>trường</a:t>
            </a:r>
            <a:r>
              <a:rPr lang="en-US" sz="2400" dirty="0">
                <a:sym typeface="+mn-ea"/>
              </a:rPr>
              <a:t> </a:t>
            </a:r>
            <a:r>
              <a:rPr lang="en-US" sz="2400" dirty="0" err="1">
                <a:sym typeface="+mn-ea"/>
              </a:rPr>
              <a:t>phát</a:t>
            </a:r>
            <a:r>
              <a:rPr lang="en-US" sz="2400" dirty="0">
                <a:sym typeface="+mn-ea"/>
              </a:rPr>
              <a:t> </a:t>
            </a:r>
            <a:r>
              <a:rPr lang="en-US" sz="2400" dirty="0" err="1">
                <a:sym typeface="+mn-ea"/>
              </a:rPr>
              <a:t>triển</a:t>
            </a:r>
            <a:r>
              <a:rPr lang="en-US" sz="2400" dirty="0">
                <a:sym typeface="+mn-ea"/>
              </a:rPr>
              <a:t> </a:t>
            </a:r>
            <a:r>
              <a:rPr lang="en-US" sz="2400" dirty="0" err="1">
                <a:sym typeface="+mn-ea"/>
              </a:rPr>
              <a:t>tích</a:t>
            </a:r>
            <a:r>
              <a:rPr lang="en-US" sz="2400" dirty="0">
                <a:sym typeface="+mn-ea"/>
              </a:rPr>
              <a:t> </a:t>
            </a:r>
            <a:r>
              <a:rPr lang="en-US" sz="2400" dirty="0" err="1">
                <a:sym typeface="+mn-ea"/>
              </a:rPr>
              <a:t>hợp:</a:t>
            </a:r>
            <a:r>
              <a:rPr lang="en-US" sz="2000" dirty="0" err="1">
                <a:sym typeface="+mn-ea"/>
              </a:rPr>
              <a:t>Hệ</a:t>
            </a:r>
            <a:r>
              <a:rPr lang="en-US" sz="2000" dirty="0">
                <a:sym typeface="+mn-ea"/>
              </a:rPr>
              <a:t> </a:t>
            </a:r>
            <a:r>
              <a:rPr lang="en-US" sz="2000" dirty="0" err="1">
                <a:sym typeface="+mn-ea"/>
              </a:rPr>
              <a:t>thống</a:t>
            </a:r>
            <a:r>
              <a:rPr lang="en-US" sz="2000" dirty="0">
                <a:sym typeface="+mn-ea"/>
              </a:rPr>
              <a:t> </a:t>
            </a:r>
            <a:r>
              <a:rPr lang="en-US" sz="2000" dirty="0" err="1">
                <a:sym typeface="+mn-ea"/>
              </a:rPr>
              <a:t>sử</a:t>
            </a:r>
            <a:r>
              <a:rPr lang="en-US" sz="2000" dirty="0">
                <a:sym typeface="+mn-ea"/>
              </a:rPr>
              <a:t> </a:t>
            </a:r>
            <a:r>
              <a:rPr lang="en-US" sz="2000" dirty="0" err="1">
                <a:sym typeface="+mn-ea"/>
              </a:rPr>
              <a:t>dụng</a:t>
            </a:r>
            <a:r>
              <a:rPr lang="en-US" sz="2000" dirty="0">
                <a:sym typeface="+mn-ea"/>
              </a:rPr>
              <a:t> Visual studio code IDE</a:t>
            </a:r>
          </a:p>
          <a:p>
            <a:pPr marL="342900" indent="-342900">
              <a:buFont typeface="Wingdings" panose="05000000000000000000" charset="0"/>
              <a:buChar char="v"/>
            </a:pPr>
            <a:r>
              <a:rPr lang="en-US" sz="2400" dirty="0" err="1">
                <a:sym typeface="+mn-ea"/>
              </a:rPr>
              <a:t>Công</a:t>
            </a:r>
            <a:r>
              <a:rPr lang="en-US" sz="2400" dirty="0">
                <a:sym typeface="+mn-ea"/>
              </a:rPr>
              <a:t> </a:t>
            </a:r>
            <a:r>
              <a:rPr lang="en-US" sz="2400" dirty="0" err="1">
                <a:sym typeface="+mn-ea"/>
              </a:rPr>
              <a:t>cụ</a:t>
            </a:r>
            <a:r>
              <a:rPr lang="en-US" sz="2400" dirty="0">
                <a:sym typeface="+mn-ea"/>
              </a:rPr>
              <a:t> </a:t>
            </a:r>
            <a:r>
              <a:rPr lang="en-US" sz="2400" dirty="0" err="1">
                <a:sym typeface="+mn-ea"/>
              </a:rPr>
              <a:t>quản</a:t>
            </a:r>
            <a:r>
              <a:rPr lang="en-US" sz="2400" dirty="0">
                <a:sym typeface="+mn-ea"/>
              </a:rPr>
              <a:t> </a:t>
            </a:r>
            <a:r>
              <a:rPr lang="en-US" sz="2400" dirty="0" err="1">
                <a:sym typeface="+mn-ea"/>
              </a:rPr>
              <a:t>lý</a:t>
            </a:r>
            <a:r>
              <a:rPr lang="en-US" sz="2400" dirty="0">
                <a:sym typeface="+mn-ea"/>
              </a:rPr>
              <a:t> </a:t>
            </a:r>
            <a:r>
              <a:rPr lang="en-US" sz="2400" dirty="0" err="1">
                <a:sym typeface="+mn-ea"/>
              </a:rPr>
              <a:t>dự</a:t>
            </a:r>
            <a:r>
              <a:rPr lang="en-US" sz="2400" dirty="0">
                <a:sym typeface="+mn-ea"/>
              </a:rPr>
              <a:t> </a:t>
            </a:r>
            <a:r>
              <a:rPr lang="en-US" sz="2400" dirty="0" err="1">
                <a:sym typeface="+mn-ea"/>
              </a:rPr>
              <a:t>án</a:t>
            </a:r>
            <a:r>
              <a:rPr lang="en-US" sz="2400" dirty="0">
                <a:sym typeface="+mn-ea"/>
              </a:rPr>
              <a:t> </a:t>
            </a:r>
            <a:r>
              <a:rPr lang="en-US" sz="2400" dirty="0" err="1">
                <a:sym typeface="+mn-ea"/>
              </a:rPr>
              <a:t>và</a:t>
            </a:r>
            <a:r>
              <a:rPr lang="en-US" sz="2400" dirty="0">
                <a:sym typeface="+mn-ea"/>
              </a:rPr>
              <a:t> </a:t>
            </a:r>
            <a:r>
              <a:rPr lang="en-US" sz="2400" dirty="0" err="1">
                <a:sym typeface="+mn-ea"/>
              </a:rPr>
              <a:t>phiên</a:t>
            </a:r>
            <a:r>
              <a:rPr lang="en-US" sz="2400" dirty="0">
                <a:sym typeface="+mn-ea"/>
              </a:rPr>
              <a:t> </a:t>
            </a:r>
            <a:r>
              <a:rPr lang="en-US" sz="2400" dirty="0" err="1">
                <a:sym typeface="+mn-ea"/>
              </a:rPr>
              <a:t>bản</a:t>
            </a:r>
            <a:r>
              <a:rPr lang="en-US" sz="2400" dirty="0">
                <a:sym typeface="+mn-ea"/>
              </a:rPr>
              <a:t> :</a:t>
            </a:r>
            <a:r>
              <a:rPr lang="en-US" sz="2000" dirty="0" err="1">
                <a:sym typeface="+mn-ea"/>
              </a:rPr>
              <a:t>Hệ</a:t>
            </a:r>
            <a:r>
              <a:rPr lang="en-US" sz="2000" dirty="0">
                <a:sym typeface="+mn-ea"/>
              </a:rPr>
              <a:t> </a:t>
            </a:r>
            <a:r>
              <a:rPr lang="en-US" sz="2000" dirty="0" err="1">
                <a:sym typeface="+mn-ea"/>
              </a:rPr>
              <a:t>thống</a:t>
            </a:r>
            <a:r>
              <a:rPr lang="en-US" sz="2000" dirty="0">
                <a:sym typeface="+mn-ea"/>
              </a:rPr>
              <a:t> </a:t>
            </a:r>
            <a:r>
              <a:rPr lang="en-US" sz="2000" dirty="0" err="1">
                <a:sym typeface="+mn-ea"/>
              </a:rPr>
              <a:t>quản</a:t>
            </a:r>
            <a:r>
              <a:rPr lang="en-US" sz="2000" dirty="0">
                <a:sym typeface="+mn-ea"/>
              </a:rPr>
              <a:t> </a:t>
            </a:r>
            <a:r>
              <a:rPr lang="en-US" sz="2000" dirty="0" err="1">
                <a:sym typeface="+mn-ea"/>
              </a:rPr>
              <a:t>lý</a:t>
            </a:r>
            <a:r>
              <a:rPr lang="en-US" sz="2000" dirty="0">
                <a:sym typeface="+mn-ea"/>
              </a:rPr>
              <a:t> </a:t>
            </a:r>
            <a:r>
              <a:rPr lang="en-US" sz="2000" dirty="0" err="1">
                <a:sym typeface="+mn-ea"/>
              </a:rPr>
              <a:t>phiên</a:t>
            </a:r>
            <a:r>
              <a:rPr lang="en-US" sz="2000" dirty="0">
                <a:sym typeface="+mn-ea"/>
              </a:rPr>
              <a:t> </a:t>
            </a:r>
            <a:r>
              <a:rPr lang="en-US" sz="2000" dirty="0" err="1">
                <a:sym typeface="+mn-ea"/>
              </a:rPr>
              <a:t>bản</a:t>
            </a:r>
            <a:r>
              <a:rPr lang="en-US" sz="2000" dirty="0">
                <a:sym typeface="+mn-ea"/>
              </a:rPr>
              <a:t> Git</a:t>
            </a:r>
            <a:endParaRPr lang="en-US" sz="2000" dirty="0"/>
          </a:p>
          <a:p>
            <a:pPr marL="342900" indent="-342900">
              <a:buFont typeface="Wingdings" panose="05000000000000000000" charset="0"/>
              <a:buChar char="v"/>
            </a:pPr>
            <a:endParaRPr lang="en-US" sz="2000" dirty="0"/>
          </a:p>
          <a:p>
            <a:pPr marL="342900" indent="-342900">
              <a:buFont typeface="Wingdings" panose="05000000000000000000" charset="0"/>
              <a:buChar char="v"/>
            </a:pPr>
            <a:endParaRPr lang="en-US" sz="2000" dirty="0">
              <a:latin typeface="Times New Roman" panose="02020603050405020304" charset="0"/>
              <a:cs typeface="Times New Roman" panose="02020603050405020304" charset="0"/>
            </a:endParaRPr>
          </a:p>
          <a:p>
            <a:pPr marL="457200" indent="-457200">
              <a:buAutoNum type="arabicPeriod"/>
            </a:pPr>
            <a:endParaRPr lang="en-US" sz="2000" dirty="0">
              <a:solidFill>
                <a:schemeClr val="tx1"/>
              </a:solidFill>
            </a:endParaRPr>
          </a:p>
        </p:txBody>
      </p:sp>
      <p:pic>
        <p:nvPicPr>
          <p:cNvPr id="6" name="Picture 5"/>
          <p:cNvPicPr>
            <a:picLocks noChangeAspect="1"/>
          </p:cNvPicPr>
          <p:nvPr/>
        </p:nvPicPr>
        <p:blipFill>
          <a:blip r:embed="rId2"/>
          <a:stretch>
            <a:fillRect/>
          </a:stretch>
        </p:blipFill>
        <p:spPr>
          <a:xfrm>
            <a:off x="6236970" y="1642110"/>
            <a:ext cx="2133600" cy="1926590"/>
          </a:xfrm>
          <a:prstGeom prst="rect">
            <a:avLst/>
          </a:prstGeom>
        </p:spPr>
      </p:pic>
      <p:sp>
        <p:nvSpPr>
          <p:cNvPr id="10" name="Text Box 9"/>
          <p:cNvSpPr txBox="1"/>
          <p:nvPr/>
        </p:nvSpPr>
        <p:spPr>
          <a:xfrm>
            <a:off x="869950" y="4154170"/>
            <a:ext cx="2540000" cy="368300"/>
          </a:xfrm>
          <a:prstGeom prst="rect">
            <a:avLst/>
          </a:prstGeom>
          <a:noFill/>
        </p:spPr>
        <p:txBody>
          <a:bodyPr wrap="square" rtlCol="0" anchor="t">
            <a:spAutoFit/>
          </a:bodyPr>
          <a:lstStyle/>
          <a:p>
            <a:endParaRPr lang="en-US"/>
          </a:p>
        </p:txBody>
      </p:sp>
      <p:pic>
        <p:nvPicPr>
          <p:cNvPr id="14" name="Picture 13"/>
          <p:cNvPicPr>
            <a:picLocks noChangeAspect="1"/>
          </p:cNvPicPr>
          <p:nvPr/>
        </p:nvPicPr>
        <p:blipFill>
          <a:blip r:embed="rId3"/>
          <a:stretch>
            <a:fillRect/>
          </a:stretch>
        </p:blipFill>
        <p:spPr>
          <a:xfrm>
            <a:off x="8234680" y="1642110"/>
            <a:ext cx="3695700" cy="1691640"/>
          </a:xfrm>
          <a:prstGeom prst="rect">
            <a:avLst/>
          </a:prstGeom>
        </p:spPr>
      </p:pic>
      <p:pic>
        <p:nvPicPr>
          <p:cNvPr id="15" name="Picture 14"/>
          <p:cNvPicPr>
            <a:picLocks noChangeAspect="1"/>
          </p:cNvPicPr>
          <p:nvPr/>
        </p:nvPicPr>
        <p:blipFill>
          <a:blip r:embed="rId4"/>
          <a:stretch>
            <a:fillRect/>
          </a:stretch>
        </p:blipFill>
        <p:spPr>
          <a:xfrm>
            <a:off x="8409940" y="3751580"/>
            <a:ext cx="3345180" cy="1722120"/>
          </a:xfrm>
          <a:prstGeom prst="rect">
            <a:avLst/>
          </a:prstGeom>
        </p:spPr>
      </p:pic>
    </p:spTree>
    <p:extLst>
      <p:ext uri="{BB962C8B-B14F-4D97-AF65-F5344CB8AC3E}">
        <p14:creationId xmlns:p14="http://schemas.microsoft.com/office/powerpoint/2010/main" val="17891375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CustomShape 1"/>
          <p:cNvSpPr/>
          <p:nvPr/>
        </p:nvSpPr>
        <p:spPr>
          <a:xfrm>
            <a:off x="5756400" y="2824200"/>
            <a:ext cx="5136480" cy="97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6000" b="1" strike="noStrike" spc="-1">
                <a:solidFill>
                  <a:srgbClr val="C00000"/>
                </a:solidFill>
                <a:latin typeface="Lato"/>
                <a:ea typeface="Lato"/>
              </a:rPr>
              <a:t>THANK YOU !</a:t>
            </a:r>
            <a:endParaRPr lang="en-US" sz="6000" b="0" strike="noStrike" spc="-1">
              <a:latin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80" y="71035"/>
            <a:ext cx="10972440" cy="1144800"/>
          </a:xfrm>
        </p:spPr>
        <p:txBody>
          <a:bodyPr/>
          <a:lstStyle/>
          <a:p>
            <a:r>
              <a:rPr lang="en-US" dirty="0">
                <a:solidFill>
                  <a:schemeClr val="bg1"/>
                </a:solidFill>
                <a:sym typeface="+mn-ea"/>
              </a:rPr>
              <a:t>1.2 Mục tiêu và phạm vi đề tài </a:t>
            </a:r>
            <a:br>
              <a:rPr lang="en-US" dirty="0">
                <a:solidFill>
                  <a:schemeClr val="bg1"/>
                </a:solidFill>
              </a:rPr>
            </a:br>
            <a:endParaRPr lang="en-US"/>
          </a:p>
        </p:txBody>
      </p:sp>
      <p:sp>
        <p:nvSpPr>
          <p:cNvPr id="3" name="Subtitle 2"/>
          <p:cNvSpPr>
            <a:spLocks noGrp="1"/>
          </p:cNvSpPr>
          <p:nvPr>
            <p:ph type="subTitle"/>
          </p:nvPr>
        </p:nvSpPr>
        <p:spPr>
          <a:xfrm>
            <a:off x="236855" y="1316355"/>
            <a:ext cx="11718290" cy="4655820"/>
          </a:xfrm>
        </p:spPr>
        <p:txBody>
          <a:bodyPr/>
          <a:lstStyle/>
          <a:p>
            <a:pPr marL="0" indent="0">
              <a:lnSpc>
                <a:spcPct val="150000"/>
              </a:lnSpc>
              <a:buFontTx/>
              <a:buNone/>
            </a:pPr>
            <a:r>
              <a:rPr lang="en-US" altLang="vi-VN" sz="3600" dirty="0">
                <a:latin typeface="Times New Roman" panose="02020603050405020304" charset="0"/>
                <a:cs typeface="Times New Roman" panose="02020603050405020304" charset="0"/>
                <a:sym typeface="+mn-ea"/>
              </a:rPr>
              <a:t>b,Phạm vi</a:t>
            </a:r>
          </a:p>
          <a:p>
            <a:pPr marL="0" indent="0">
              <a:lnSpc>
                <a:spcPct val="150000"/>
              </a:lnSpc>
              <a:buFontTx/>
              <a:buNone/>
            </a:pPr>
            <a:r>
              <a:rPr lang="vi-VN" sz="2000" dirty="0">
                <a:latin typeface="Times New Roman" panose="02020603050405020304" charset="0"/>
                <a:cs typeface="Times New Roman" panose="02020603050405020304" charset="0"/>
                <a:sym typeface="+mn-ea"/>
              </a:rPr>
              <a:t>•</a:t>
            </a:r>
            <a:r>
              <a:rPr lang="en-US" altLang="vi-VN" sz="2000" dirty="0">
                <a:latin typeface="Times New Roman" panose="02020603050405020304" charset="0"/>
                <a:cs typeface="Times New Roman" panose="02020603050405020304" charset="0"/>
                <a:sym typeface="+mn-ea"/>
              </a:rPr>
              <a:t>	</a:t>
            </a:r>
            <a:r>
              <a:rPr lang="vi-VN" sz="2000" dirty="0">
                <a:latin typeface="Times New Roman" panose="02020603050405020304" charset="0"/>
                <a:cs typeface="Times New Roman" panose="02020603050405020304" charset="0"/>
                <a:sym typeface="+mn-ea"/>
              </a:rPr>
              <a:t>Cửa hàng có thể quản lý các mặt hàng, quản lý đơn hàng, quản lý tài khoản khách hàng</a:t>
            </a:r>
          </a:p>
          <a:p>
            <a:pPr marL="0" indent="0">
              <a:lnSpc>
                <a:spcPct val="150000"/>
              </a:lnSpc>
              <a:buFontTx/>
              <a:buNone/>
            </a:pPr>
            <a:r>
              <a:rPr lang="vi-VN" sz="2000" dirty="0">
                <a:latin typeface="Times New Roman" panose="02020603050405020304" charset="0"/>
                <a:cs typeface="Times New Roman" panose="02020603050405020304" charset="0"/>
                <a:sym typeface="+mn-ea"/>
              </a:rPr>
              <a:t>•</a:t>
            </a:r>
            <a:r>
              <a:rPr lang="en-US" altLang="vi-VN" sz="2000" dirty="0">
                <a:latin typeface="Times New Roman" panose="02020603050405020304" charset="0"/>
                <a:cs typeface="Times New Roman" panose="02020603050405020304" charset="0"/>
                <a:sym typeface="+mn-ea"/>
              </a:rPr>
              <a:t>	</a:t>
            </a:r>
            <a:r>
              <a:rPr lang="vi-VN" sz="2000" dirty="0">
                <a:latin typeface="Times New Roman" panose="02020603050405020304" charset="0"/>
                <a:cs typeface="Times New Roman" panose="02020603050405020304" charset="0"/>
                <a:sym typeface="+mn-ea"/>
              </a:rPr>
              <a:t>Khách hàng có thể đăng ký tài khoản, xem danh sách các mặt hàng và đặt hàng</a:t>
            </a:r>
          </a:p>
          <a:p>
            <a:pPr marL="0" indent="0">
              <a:lnSpc>
                <a:spcPct val="150000"/>
              </a:lnSpc>
              <a:buFontTx/>
              <a:buNone/>
            </a:pPr>
            <a:r>
              <a:rPr lang="vi-VN" sz="2000" dirty="0">
                <a:latin typeface="Times New Roman" panose="02020603050405020304" charset="0"/>
                <a:cs typeface="Times New Roman" panose="02020603050405020304" charset="0"/>
                <a:sym typeface="+mn-ea"/>
              </a:rPr>
              <a:t>•	Hệ thống cho phép nhân viên cửa hàng tạo các sự kiện, các voucher để tặng riêng cho các khách hàng hoặc áp dụng cho toàn bộ tất cả các khách hàng trong hệ thống.</a:t>
            </a:r>
          </a:p>
          <a:p>
            <a:pPr marL="0" indent="0">
              <a:lnSpc>
                <a:spcPct val="150000"/>
              </a:lnSpc>
              <a:buFontTx/>
              <a:buNone/>
            </a:pPr>
            <a:r>
              <a:rPr lang="vi-VN" sz="2000" dirty="0">
                <a:latin typeface="Times New Roman" panose="02020603050405020304" charset="0"/>
                <a:cs typeface="Times New Roman" panose="02020603050405020304" charset="0"/>
                <a:sym typeface="+mn-ea"/>
              </a:rPr>
              <a:t>•	Khách hàng có thể nhìn thấy tình trạng đơn hàng trong hệ thống của minh. Cửa hàng sẽ thay đổi tinh trạng đơn hàng và khách hàng sẽ nhận được thông báo mỗi khi đơn hàng thay đổi.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59560" y="1595755"/>
            <a:ext cx="7282180" cy="2867025"/>
          </a:xfrm>
        </p:spPr>
        <p:txBody>
          <a:bodyPr vert="horz" lIns="91440" tIns="45720" rIns="91440" bIns="45720" rtlCol="0" anchor="b">
            <a:noAutofit/>
          </a:bodyPr>
          <a:lstStyle/>
          <a:p>
            <a:pPr>
              <a:lnSpc>
                <a:spcPct val="120000"/>
              </a:lnSpc>
            </a:pPr>
            <a:r>
              <a:rPr lang="en-US" sz="6600" dirty="0">
                <a:ln w="22225">
                  <a:solidFill>
                    <a:schemeClr val="tx1"/>
                  </a:solidFill>
                  <a:miter lim="800000"/>
                </a:ln>
                <a:latin typeface="Times New Roman" panose="02020603050405020304" charset="0"/>
                <a:cs typeface="Times New Roman" panose="02020603050405020304" charset="0"/>
              </a:rPr>
              <a:t>2. </a:t>
            </a:r>
            <a:r>
              <a:rPr lang="en-US" sz="6600" dirty="0" err="1">
                <a:ln w="22225">
                  <a:solidFill>
                    <a:schemeClr val="tx1"/>
                  </a:solidFill>
                  <a:miter lim="800000"/>
                </a:ln>
                <a:latin typeface="Times New Roman" panose="02020603050405020304" charset="0"/>
                <a:cs typeface="Times New Roman" panose="02020603050405020304" charset="0"/>
              </a:rPr>
              <a:t>Phân</a:t>
            </a:r>
            <a:r>
              <a:rPr lang="en-US" sz="6600" dirty="0">
                <a:ln w="22225">
                  <a:solidFill>
                    <a:schemeClr val="tx1"/>
                  </a:solidFill>
                  <a:miter lim="800000"/>
                </a:ln>
                <a:latin typeface="Times New Roman" panose="02020603050405020304" charset="0"/>
                <a:cs typeface="Times New Roman" panose="02020603050405020304" charset="0"/>
              </a:rPr>
              <a:t> </a:t>
            </a:r>
            <a:r>
              <a:rPr lang="en-US" sz="6600" dirty="0" err="1">
                <a:ln w="22225">
                  <a:solidFill>
                    <a:schemeClr val="tx1"/>
                  </a:solidFill>
                  <a:miter lim="800000"/>
                </a:ln>
                <a:latin typeface="Times New Roman" panose="02020603050405020304" charset="0"/>
                <a:cs typeface="Times New Roman" panose="02020603050405020304" charset="0"/>
              </a:rPr>
              <a:t>tích</a:t>
            </a:r>
            <a:r>
              <a:rPr lang="en-US" sz="6600" dirty="0">
                <a:ln w="22225">
                  <a:solidFill>
                    <a:schemeClr val="tx1"/>
                  </a:solidFill>
                  <a:miter lim="800000"/>
                </a:ln>
                <a:latin typeface="Times New Roman" panose="02020603050405020304" charset="0"/>
                <a:cs typeface="Times New Roman" panose="02020603050405020304" charset="0"/>
              </a:rPr>
              <a:t> </a:t>
            </a:r>
            <a:r>
              <a:rPr lang="en-US" sz="6600" dirty="0" err="1">
                <a:ln w="22225">
                  <a:solidFill>
                    <a:schemeClr val="tx1"/>
                  </a:solidFill>
                  <a:miter lim="800000"/>
                </a:ln>
                <a:latin typeface="Times New Roman" panose="02020603050405020304" charset="0"/>
                <a:cs typeface="Times New Roman" panose="02020603050405020304" charset="0"/>
              </a:rPr>
              <a:t>nghiệp</a:t>
            </a:r>
            <a:r>
              <a:rPr lang="en-US" sz="6600" dirty="0">
                <a:ln w="22225">
                  <a:solidFill>
                    <a:schemeClr val="tx1"/>
                  </a:solidFill>
                  <a:miter lim="800000"/>
                </a:ln>
                <a:latin typeface="Times New Roman" panose="02020603050405020304" charset="0"/>
                <a:cs typeface="Times New Roman" panose="02020603050405020304" charset="0"/>
              </a:rPr>
              <a:t> </a:t>
            </a:r>
            <a:r>
              <a:rPr lang="en-US" sz="6600" dirty="0" err="1">
                <a:ln w="22225">
                  <a:solidFill>
                    <a:schemeClr val="tx1"/>
                  </a:solidFill>
                  <a:miter lim="800000"/>
                </a:ln>
                <a:latin typeface="Times New Roman" panose="02020603050405020304" charset="0"/>
                <a:cs typeface="Times New Roman" panose="02020603050405020304" charset="0"/>
              </a:rPr>
              <a:t>vụ</a:t>
            </a:r>
            <a:r>
              <a:rPr lang="en-US" sz="6600" dirty="0">
                <a:ln w="22225">
                  <a:solidFill>
                    <a:schemeClr val="tx1"/>
                  </a:solidFill>
                  <a:miter lim="800000"/>
                </a:ln>
                <a:latin typeface="Times New Roman" panose="02020603050405020304" charset="0"/>
                <a:cs typeface="Times New Roman" panose="02020603050405020304" charset="0"/>
              </a:rPr>
              <a:t> </a:t>
            </a:r>
            <a:r>
              <a:rPr lang="en-US" sz="6600" dirty="0" err="1">
                <a:ln w="22225">
                  <a:solidFill>
                    <a:schemeClr val="tx1"/>
                  </a:solidFill>
                  <a:miter lim="800000"/>
                </a:ln>
                <a:latin typeface="Times New Roman" panose="02020603050405020304" charset="0"/>
                <a:cs typeface="Times New Roman" panose="02020603050405020304" charset="0"/>
              </a:rPr>
              <a:t>phần</a:t>
            </a:r>
            <a:r>
              <a:rPr lang="en-US" sz="6600" dirty="0">
                <a:ln w="22225">
                  <a:solidFill>
                    <a:schemeClr val="tx1"/>
                  </a:solidFill>
                  <a:miter lim="800000"/>
                </a:ln>
                <a:latin typeface="Times New Roman" panose="02020603050405020304" charset="0"/>
                <a:cs typeface="Times New Roman" panose="02020603050405020304" charset="0"/>
              </a:rPr>
              <a:t> </a:t>
            </a:r>
            <a:r>
              <a:rPr lang="en-US" sz="6600" dirty="0" err="1">
                <a:ln w="22225">
                  <a:solidFill>
                    <a:schemeClr val="tx1"/>
                  </a:solidFill>
                  <a:miter lim="800000"/>
                </a:ln>
                <a:latin typeface="Times New Roman" panose="02020603050405020304" charset="0"/>
                <a:cs typeface="Times New Roman" panose="02020603050405020304" charset="0"/>
              </a:rPr>
              <a:t>mềm</a:t>
            </a:r>
            <a:endParaRPr lang="en-US" sz="6600" dirty="0">
              <a:ln w="22225">
                <a:solidFill>
                  <a:schemeClr val="tx1"/>
                </a:solidFill>
                <a:miter lim="800000"/>
              </a:ln>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080" y="-121370"/>
            <a:ext cx="10972440" cy="1144800"/>
          </a:xfrm>
        </p:spPr>
        <p:txBody>
          <a:bodyPr/>
          <a:lstStyle/>
          <a:p>
            <a:r>
              <a:rPr lang="en-US">
                <a:solidFill>
                  <a:schemeClr val="bg1"/>
                </a:solidFill>
              </a:rPr>
              <a:t>2.1 Tác nhân hệ thống</a:t>
            </a:r>
          </a:p>
        </p:txBody>
      </p:sp>
      <p:sp>
        <p:nvSpPr>
          <p:cNvPr id="3" name="Subtitle 2"/>
          <p:cNvSpPr>
            <a:spLocks noGrp="1"/>
          </p:cNvSpPr>
          <p:nvPr>
            <p:ph type="subTitle"/>
          </p:nvPr>
        </p:nvSpPr>
        <p:spPr>
          <a:xfrm>
            <a:off x="749935" y="1374140"/>
            <a:ext cx="10836275" cy="4655820"/>
          </a:xfrm>
        </p:spPr>
        <p:txBody>
          <a:bodyPr/>
          <a:lstStyle/>
          <a:p>
            <a:pPr marL="0" indent="0">
              <a:buNone/>
            </a:pPr>
            <a:r>
              <a:rPr lang="en-US" sz="2000">
                <a:latin typeface="Times New Roman" panose="02020603050405020304" charset="0"/>
                <a:cs typeface="Times New Roman" panose="02020603050405020304" charset="0"/>
              </a:rPr>
              <a:t>	- Hệ thống gồm 3 tác nhân:</a:t>
            </a:r>
          </a:p>
          <a:p>
            <a:pPr lvl="1"/>
            <a:r>
              <a:rPr lang="en-US" sz="1800" u="sng">
                <a:solidFill>
                  <a:srgbClr val="FF0000"/>
                </a:solidFill>
                <a:latin typeface="Times New Roman" panose="02020603050405020304" charset="0"/>
                <a:cs typeface="Times New Roman" panose="02020603050405020304" charset="0"/>
              </a:rPr>
              <a:t>Khách:</a:t>
            </a:r>
            <a:r>
              <a:rPr lang="en-US" sz="1800" i="1">
                <a:latin typeface="Times New Roman" panose="02020603050405020304" charset="0"/>
                <a:cs typeface="Times New Roman" panose="02020603050405020304" charset="0"/>
              </a:rPr>
              <a:t>(</a:t>
            </a:r>
            <a:r>
              <a:rPr lang="en-US" sz="1800" i="1">
                <a:latin typeface="Times New Roman" panose="02020603050405020304" charset="0"/>
                <a:cs typeface="Times New Roman" panose="02020603050405020304" charset="0"/>
                <a:sym typeface="+mn-ea"/>
              </a:rPr>
              <a:t>Là người chưa có tài khoản hoặc chưa đăng nhập vào hệ thống)</a:t>
            </a:r>
            <a:endParaRPr lang="en-US" sz="1800" i="1">
              <a:latin typeface="Times New Roman" panose="02020603050405020304" charset="0"/>
              <a:cs typeface="Times New Roman" panose="02020603050405020304" charset="0"/>
            </a:endParaRPr>
          </a:p>
          <a:p>
            <a:pPr marL="0" indent="0">
              <a:buNone/>
            </a:pPr>
            <a:r>
              <a:rPr lang="en-US" sz="1800">
                <a:latin typeface="Times New Roman" panose="02020603050405020304" charset="0"/>
                <a:cs typeface="Times New Roman" panose="02020603050405020304" charset="0"/>
              </a:rPr>
              <a:t>+  Khách có thể xem danh sách, chi tiết các sản phẩm, danh sách, chi tiết sự kiện trên hệ thống, đăng nhập, đăng ký.</a:t>
            </a:r>
          </a:p>
          <a:p>
            <a:pPr lvl="1"/>
            <a:r>
              <a:rPr lang="en-US" sz="1800" u="sng">
                <a:solidFill>
                  <a:srgbClr val="FF0000"/>
                </a:solidFill>
                <a:latin typeface="Times New Roman" panose="02020603050405020304" charset="0"/>
                <a:cs typeface="Times New Roman" panose="02020603050405020304" charset="0"/>
              </a:rPr>
              <a:t>Khách hàng:</a:t>
            </a:r>
            <a:r>
              <a:rPr lang="en-US" sz="1800" i="1">
                <a:latin typeface="Times New Roman" panose="02020603050405020304" charset="0"/>
                <a:cs typeface="Times New Roman" panose="02020603050405020304" charset="0"/>
              </a:rPr>
              <a:t>(</a:t>
            </a:r>
            <a:r>
              <a:rPr lang="en-US" sz="1800" i="1">
                <a:latin typeface="Times New Roman" panose="02020603050405020304" charset="0"/>
                <a:cs typeface="Times New Roman" panose="02020603050405020304" charset="0"/>
                <a:sym typeface="+mn-ea"/>
              </a:rPr>
              <a:t>Là người đã có tài khoản trong hệ thống)</a:t>
            </a:r>
            <a:endParaRPr lang="en-US" sz="1800" i="1">
              <a:latin typeface="Times New Roman" panose="02020603050405020304" charset="0"/>
              <a:cs typeface="Times New Roman" panose="02020603050405020304" charset="0"/>
            </a:endParaRPr>
          </a:p>
          <a:p>
            <a:pPr marL="0" indent="0">
              <a:buNone/>
            </a:pPr>
            <a:r>
              <a:rPr lang="en-US" sz="1800">
                <a:latin typeface="Times New Roman" panose="02020603050405020304" charset="0"/>
                <a:cs typeface="Times New Roman" panose="02020603050405020304" charset="0"/>
              </a:rPr>
              <a:t>+  Khách hàng có thể tìm kiếm món ăn, thêm món ăn vào giỏ hàng cũng như đặt hàng, thêm các lưu ý về đơn hàng cho nhân viên cửa hàng</a:t>
            </a:r>
          </a:p>
          <a:p>
            <a:pPr marL="0" indent="0">
              <a:buNone/>
            </a:pPr>
            <a:r>
              <a:rPr lang="en-US" sz="1800">
                <a:latin typeface="Times New Roman" panose="02020603050405020304" charset="0"/>
                <a:cs typeface="Times New Roman" panose="02020603050405020304" charset="0"/>
              </a:rPr>
              <a:t>+  Khách hàng có thể xem các sự kiện đang diễn ra do của hàng tổ chức</a:t>
            </a:r>
          </a:p>
          <a:p>
            <a:pPr lvl="1"/>
            <a:r>
              <a:rPr lang="en-US" sz="1800" u="sng">
                <a:solidFill>
                  <a:srgbClr val="FF0000"/>
                </a:solidFill>
                <a:latin typeface="Times New Roman" panose="02020603050405020304" charset="0"/>
                <a:cs typeface="Times New Roman" panose="02020603050405020304" charset="0"/>
              </a:rPr>
              <a:t>Nhân viên</a:t>
            </a:r>
          </a:p>
          <a:p>
            <a:pPr marL="0" indent="0">
              <a:buNone/>
            </a:pPr>
            <a:r>
              <a:rPr lang="en-US" sz="1800">
                <a:latin typeface="Times New Roman" panose="02020603050405020304" charset="0"/>
                <a:cs typeface="Times New Roman" panose="02020603050405020304" charset="0"/>
              </a:rPr>
              <a:t>+  Nhân viên có thẻ xem danh sách các món ăn nhà hàng mình cũng cấp, thêm món ăn, sửa thông tin chi tiết các món ăn (tên, hình ảnh, size,, giá,….), xóa các món ăn đó khỏi hệ thống của của hàng.</a:t>
            </a:r>
          </a:p>
          <a:p>
            <a:pPr marL="0" indent="0">
              <a:buNone/>
            </a:pPr>
            <a:r>
              <a:rPr lang="en-US" sz="1800">
                <a:latin typeface="Times New Roman" panose="02020603050405020304" charset="0"/>
                <a:cs typeface="Times New Roman" panose="02020603050405020304" charset="0"/>
              </a:rPr>
              <a:t>+  Nhân viên cũng có thể xem các sự kiện nhà hàng tổ chức, thêm sự kiện, sửa sự kiện đó(thời gian tổ chức, các món ăn áp dụng trong sự kiện, số lượng đơn hàng được áp dung,….), xóa sự kiện hiện không được áp dung.</a:t>
            </a:r>
          </a:p>
          <a:p>
            <a:pPr marL="0" indent="0">
              <a:buNone/>
            </a:pPr>
            <a:r>
              <a:rPr lang="en-US" sz="1800">
                <a:latin typeface="Times New Roman" panose="02020603050405020304" charset="0"/>
                <a:cs typeface="Times New Roman" panose="02020603050405020304" charset="0"/>
              </a:rPr>
              <a:t>+ Nhân viên nhận các đơn hàng hợp lệ hệ thống gửi về và xác nhận các đơn hàng đó</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DCA99E06EF1E4686D55E5D38B35F2E" ma:contentTypeVersion="5" ma:contentTypeDescription="Create a new document." ma:contentTypeScope="" ma:versionID="208d5c8d37bfaaae3ab81edf7d3fa8c6">
  <xsd:schema xmlns:xsd="http://www.w3.org/2001/XMLSchema" xmlns:xs="http://www.w3.org/2001/XMLSchema" xmlns:p="http://schemas.microsoft.com/office/2006/metadata/properties" xmlns:ns2="7d526a88-71b4-405d-86fd-9b9f081c900b" targetNamespace="http://schemas.microsoft.com/office/2006/metadata/properties" ma:root="true" ma:fieldsID="a83cf9cd97d29ed8dc9e59d86de1d57d" ns2:_="">
    <xsd:import namespace="7d526a88-71b4-405d-86fd-9b9f081c900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526a88-71b4-405d-86fd-9b9f081c90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CE1BFC2-6913-4649-8361-9780D2E4B383}"/>
</file>

<file path=customXml/itemProps2.xml><?xml version="1.0" encoding="utf-8"?>
<ds:datastoreItem xmlns:ds="http://schemas.openxmlformats.org/officeDocument/2006/customXml" ds:itemID="{6CE24BEB-D2B6-4FB4-AE90-D6932E431435}"/>
</file>

<file path=customXml/itemProps3.xml><?xml version="1.0" encoding="utf-8"?>
<ds:datastoreItem xmlns:ds="http://schemas.openxmlformats.org/officeDocument/2006/customXml" ds:itemID="{76B4D4AE-6CC2-491D-908F-89BA862747BB}"/>
</file>

<file path=docProps/app.xml><?xml version="1.0" encoding="utf-8"?>
<Properties xmlns="http://schemas.openxmlformats.org/officeDocument/2006/extended-properties" xmlns:vt="http://schemas.openxmlformats.org/officeDocument/2006/docPropsVTypes">
  <TotalTime>211</TotalTime>
  <Words>2213</Words>
  <Application>Microsoft Office PowerPoint</Application>
  <PresentationFormat>Widescreen</PresentationFormat>
  <Paragraphs>235</Paragraphs>
  <Slides>67</Slides>
  <Notes>0</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67</vt:i4>
      </vt:variant>
    </vt:vector>
  </HeadingPairs>
  <TitlesOfParts>
    <vt:vector size="77" baseType="lpstr">
      <vt:lpstr>Arial</vt:lpstr>
      <vt:lpstr>Calibri</vt:lpstr>
      <vt:lpstr>Lato</vt:lpstr>
      <vt:lpstr>Symbol</vt:lpstr>
      <vt:lpstr>Times New Roman</vt:lpstr>
      <vt:lpstr>Wingdings</vt:lpstr>
      <vt:lpstr>Office Theme</vt:lpstr>
      <vt:lpstr>Office Theme</vt:lpstr>
      <vt:lpstr>Office Theme</vt:lpstr>
      <vt:lpstr>Office Theme</vt:lpstr>
      <vt:lpstr>PowerPoint Presentation</vt:lpstr>
      <vt:lpstr>PowerPoint Presentation</vt:lpstr>
      <vt:lpstr>Mục lục </vt:lpstr>
      <vt:lpstr>1.Giới thiệu đề tài</vt:lpstr>
      <vt:lpstr>1.1 Đặt vấn đề</vt:lpstr>
      <vt:lpstr>PowerPoint Presentation</vt:lpstr>
      <vt:lpstr>1.2 Mục tiêu và phạm vi đề tài  </vt:lpstr>
      <vt:lpstr>2. Phân tích nghiệp vụ phần mềm</vt:lpstr>
      <vt:lpstr>2.1 Tác nhân hệ thống</vt:lpstr>
      <vt:lpstr>PowerPoint Presentation</vt:lpstr>
      <vt:lpstr>PowerPoint Presentation</vt:lpstr>
      <vt:lpstr>PowerPoint Presentation</vt:lpstr>
      <vt:lpstr>PowerPoint Presentation</vt:lpstr>
      <vt:lpstr>3. Phân tích yêu cầu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3.2.Phân tích yêu cầu phi chức năng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4.Thiết kế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Thực hiện và triển khai</vt:lpstr>
      <vt:lpstr>5.Thực hiện và triển khai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Bui Viet Anh 20204709</cp:lastModifiedBy>
  <cp:revision>110</cp:revision>
  <dcterms:created xsi:type="dcterms:W3CDTF">2020-12-31T09:57:00Z</dcterms:created>
  <dcterms:modified xsi:type="dcterms:W3CDTF">2023-07-21T12:38:58Z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0x01010065DCA99E06EF1E4686D55E5D38B35F2E</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9</vt:i4>
  </property>
  <property fmtid="{D5CDD505-2E9C-101B-9397-08002B2CF9AE}" pid="12" name="ICV">
    <vt:lpwstr>D48AE1B8BBE8457FB813BD8BDBF05467</vt:lpwstr>
  </property>
  <property fmtid="{D5CDD505-2E9C-101B-9397-08002B2CF9AE}" pid="13" name="KSOProductBuildVer">
    <vt:lpwstr>1033-11.2.0.11537</vt:lpwstr>
  </property>
</Properties>
</file>